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56" r:id="rId2"/>
    <p:sldMasterId id="2147483685" r:id="rId3"/>
  </p:sldMasterIdLst>
  <p:sldIdLst>
    <p:sldId id="256" r:id="rId4"/>
    <p:sldId id="257" r:id="rId5"/>
    <p:sldId id="258" r:id="rId6"/>
    <p:sldId id="259" r:id="rId7"/>
    <p:sldId id="267" r:id="rId8"/>
    <p:sldId id="290" r:id="rId9"/>
    <p:sldId id="272" r:id="rId10"/>
    <p:sldId id="286" r:id="rId11"/>
    <p:sldId id="288" r:id="rId12"/>
    <p:sldId id="287" r:id="rId13"/>
    <p:sldId id="291" r:id="rId14"/>
    <p:sldId id="268" r:id="rId15"/>
    <p:sldId id="289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3454" userDrawn="1">
          <p15:clr>
            <a:srgbClr val="A4A3A4"/>
          </p15:clr>
        </p15:guide>
        <p15:guide id="3" pos="5450" userDrawn="1">
          <p15:clr>
            <a:srgbClr val="A4A3A4"/>
          </p15:clr>
        </p15:guide>
        <p15:guide id="4" orient="horz" pos="5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530"/>
    <a:srgbClr val="7F7D7A"/>
    <a:srgbClr val="EDA325"/>
    <a:srgbClr val="CC1430"/>
    <a:srgbClr val="5B5B5E"/>
    <a:srgbClr val="BFBFBF"/>
    <a:srgbClr val="195196"/>
    <a:srgbClr val="F4B01D"/>
    <a:srgbClr val="FDD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>
        <p:scale>
          <a:sx n="95" d="100"/>
          <a:sy n="95" d="100"/>
        </p:scale>
        <p:origin x="115" y="-187"/>
      </p:cViewPr>
      <p:guideLst>
        <p:guide orient="horz" pos="2319"/>
        <p:guide pos="3454"/>
        <p:guide pos="5450"/>
        <p:guide orient="horz" pos="5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C21FF-DFAD-40EA-A3B6-30E02D1020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79976" y="2603155"/>
            <a:ext cx="2251881" cy="794059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MorrisSansW01-Medium" panose="02010605020202080104" pitchFamily="2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66AB73-72CB-4C07-9A26-27CCE71C39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33062" y="3429000"/>
            <a:ext cx="3998795" cy="794059"/>
          </a:xfrm>
        </p:spPr>
        <p:txBody>
          <a:bodyPr/>
          <a:lstStyle>
            <a:lvl1pPr marL="0" indent="0" algn="r">
              <a:buNone/>
              <a:defRPr sz="4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26130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5087E-98BE-44D7-97D1-8770E88D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4A0E6E-4EBF-4CF3-ACC1-579DB535C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4BF41B-6CE4-4B7D-9379-DBDF9724E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5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9FD0D2-8C73-4D17-A5F3-9CC50865B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2D3947-A437-4D37-BCEA-66C9A54A9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53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094E0F-3722-4C71-B971-15DCC083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7FFB93-387B-4CFF-BBDA-1EDDFBF5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0D12B5-59B0-4014-AFED-E1727342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12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6D551-8716-4A82-BA3C-A5E84B34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B9672F-F200-4A42-A893-79F3C8DD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3E6201-94FA-4BFF-940D-EF57A75B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771958-D0E1-49A5-9C7D-9C0707A1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9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FBDB88-3E82-4467-B677-0690994B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5E72D-985E-4556-842B-96FB47CF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A6E26-CDE4-4C54-B803-C018E81C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94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10CD2-59D4-4FEC-B860-174E9840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29131-BAFD-4DBD-9D5E-5C9CD899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FA00EF-248B-4634-96AD-DC8593D5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7B2901-ECE1-48CD-9EC6-5764D08D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8D2505-CF90-47C8-807F-59F6EED9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7B4DEB-987A-4E0E-B574-D7CA5EB8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45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500F8-2B3A-47CE-BDD6-0DDB3A1E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67CB96-1A3E-4D51-96E1-6121754C8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583809-9F2B-48B8-94E8-D6C9C4C7B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BAF723-E805-453C-9110-3ACAC667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38BBE-5892-4503-8382-F90D450E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EE6745-9CD6-4B54-A8BA-E6A7D5B9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851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16AC6-3707-4179-969E-8867F933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37C18A-49D2-4D70-BE65-456CAA4D7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1B667-F06D-462E-987E-FA212C80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99254-DC8D-4ED4-916B-62EB24A7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FE8A99-369D-41AF-9735-5DF12A33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410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2385CC-BFE6-4DA4-93D7-5CAD2330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716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4E42D4-1C01-4112-B965-74097E38A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716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91F7E-6DB0-4DF4-A447-B77F0458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7FB2D-97A3-4684-B64E-B5F93A96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4A8E29-4E66-4F4A-92FA-1CCD6B32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3777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50E70-4FE5-4D19-9E98-E735C617D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06E3A4-9C07-419D-90EE-7B76827E9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7965" y="370051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510982-72F0-417B-8BE6-31EAD8FB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4A8EA-0380-4729-8718-23598681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5436F-53D6-4262-9EC7-EEE00F3F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8629B57-B97C-40F8-97AF-8345A709EDF5}"/>
              </a:ext>
            </a:extLst>
          </p:cNvPr>
          <p:cNvSpPr/>
          <p:nvPr userDrawn="1"/>
        </p:nvSpPr>
        <p:spPr>
          <a:xfrm rot="16200000">
            <a:off x="-989755" y="3559449"/>
            <a:ext cx="3448427" cy="58477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0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Información provisional sujeta a la aprobación de las bases reguladoras</a:t>
            </a:r>
            <a:endParaRPr lang="es-ES" sz="1600" b="0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8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D6388-0126-4343-8793-A3DBE5C4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43AB5-534E-4C6C-A688-A2EDA6020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003AC-8460-45AE-AFC9-F5E08CD8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9E24F7-F2F9-400B-9D09-07F010EE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92312-FBCD-4EE7-A816-1050CA5A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618FF05-C611-4D45-A89D-8EE84367F8C4}"/>
              </a:ext>
            </a:extLst>
          </p:cNvPr>
          <p:cNvSpPr/>
          <p:nvPr userDrawn="1"/>
        </p:nvSpPr>
        <p:spPr>
          <a:xfrm rot="16200000">
            <a:off x="-989755" y="3559449"/>
            <a:ext cx="3448427" cy="58477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0" i="1" kern="1200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Información provisional sujeta a la aprobación de las bases reguladoras</a:t>
            </a:r>
            <a:endParaRPr lang="es-ES" sz="1600" b="0" i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3972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FBF1D-84B3-40A3-B46E-3A09B824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65" y="1409488"/>
            <a:ext cx="96694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286AF-00EC-4768-BD02-66ECAEA3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7965" y="4289213"/>
            <a:ext cx="96694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041D5-0C15-45AA-8921-5BF66592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3CA71-71E5-49AB-98E5-BDB507C3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0D122-543F-4CB7-B8D5-A7FCBEBB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21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más ex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4A093-9943-4F9F-B595-6D511B6E8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6267" y="1155249"/>
            <a:ext cx="3847531" cy="21345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MorrisSansW01-Medium" panose="02010605020202080104" pitchFamily="2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31AE5E-DDED-4D2B-998F-7C969F5EDD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6268" y="3289751"/>
            <a:ext cx="3847531" cy="2565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  <a:latin typeface="MorrisSansW01-Medium" panose="02010605020202080104" pitchFamily="2" charset="0"/>
              </a:defRPr>
            </a:lvl1pPr>
            <a:lvl2pPr algn="r"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2pPr>
            <a:lvl3pPr algn="r"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3pPr>
            <a:lvl4pPr algn="r"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4pPr>
            <a:lvl5pPr algn="r"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5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133159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F1E6D-8F37-4AA8-9F35-D482AEBC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40E4C-28CE-4EA7-B455-3F1C68C3E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05968" y="1825625"/>
            <a:ext cx="4313831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AA3AF2-F156-4481-AF19-5B07BE4E7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2ED19F-64A1-441B-ABB0-99796A1D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F29672-6445-4FA4-A9FB-7854CC2E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5B52F-131B-4CD2-8993-DD1CBE69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05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F5087E-98BE-44D7-97D1-8770E88D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64" y="365125"/>
            <a:ext cx="9677423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4A0E6E-4EBF-4CF3-ACC1-579DB535C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7964" y="1723355"/>
            <a:ext cx="4319611" cy="78172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B5B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4BF41B-6CE4-4B7D-9379-DBDF9724E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7964" y="2505075"/>
            <a:ext cx="4319611" cy="33498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9FD0D2-8C73-4D17-A5F3-9CC50865B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4502" y="1760726"/>
            <a:ext cx="4340884" cy="74905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B5B5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2D3947-A437-4D37-BCEA-66C9A54A9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14503" y="2505075"/>
            <a:ext cx="4340884" cy="33498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F094E0F-3722-4C71-B971-15DCC083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7FFB93-387B-4CFF-BBDA-1EDDFBF53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0D12B5-59B0-4014-AFED-E1727342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3384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6D551-8716-4A82-BA3C-A5E84B34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B9672F-F200-4A42-A893-79F3C8DD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3E6201-94FA-4BFF-940D-EF57A75B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771958-D0E1-49A5-9C7D-9C0707A1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292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FBDB88-3E82-4467-B677-0690994B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5E72D-985E-4556-842B-96FB47CF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A6E26-CDE4-4C54-B803-C018E81C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34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810CD2-59D4-4FEC-B860-174E98404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120" y="223056"/>
            <a:ext cx="3932237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429131-BAFD-4DBD-9D5E-5C9CD899C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9098" y="99218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FA00EF-248B-4634-96AD-DC8593D5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312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7B2901-ECE1-48CD-9EC6-5764D08DF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8D2505-CF90-47C8-807F-59F6EED9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7B4DEB-987A-4E0E-B574-D7CA5EB8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3826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67CB96-1A3E-4D51-96E1-6121754C8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42746" y="60528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BAF723-E805-453C-9110-3ACAC6671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F38BBE-5892-4503-8382-F90D450E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EE6745-9CD6-4B54-A8BA-E6A7D5B9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F3C28E-B5CB-440B-A805-5BE1CB09F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120" y="223056"/>
            <a:ext cx="3932237" cy="1600200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C6486679-E71C-4BF8-9817-66D79DC4C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6312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45462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16AC6-3707-4179-969E-8867F9335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37C18A-49D2-4D70-BE65-456CAA4D7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1B667-F06D-462E-987E-FA212C806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399254-DC8D-4ED4-916B-62EB24A79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FE8A99-369D-41AF-9735-5DF12A33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185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C2385CC-BFE6-4DA4-93D7-5CAD2330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76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4E42D4-1C01-4112-B965-74097E38A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7964" y="365125"/>
            <a:ext cx="6894535" cy="5476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591F7E-6DB0-4DF4-A447-B77F0458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7FB2D-97A3-4684-B64E-B5F93A96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4A8E29-4E66-4F4A-92FA-1CCD6B32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18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C0D98-603B-4E62-B6C9-A110751DD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0234" y="2766218"/>
            <a:ext cx="4966648" cy="13255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>
                <a:solidFill>
                  <a:schemeClr val="bg1"/>
                </a:solidFill>
                <a:latin typeface="MorrisSansW01-Medium" panose="02010605020202080104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9598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813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más exten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4A093-9943-4F9F-B595-6D511B6E8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06267" y="1155249"/>
            <a:ext cx="3847531" cy="213450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000">
                <a:solidFill>
                  <a:srgbClr val="5B5B5E"/>
                </a:solidFill>
                <a:latin typeface="MorrisSansW01-Medium" panose="02010605020202080104" pitchFamily="2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E31AE5E-DDED-4D2B-998F-7C969F5EDD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06268" y="3289751"/>
            <a:ext cx="3847531" cy="2565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1pPr>
            <a:lvl2pPr algn="r"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2pPr>
            <a:lvl3pPr algn="r"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3pPr>
            <a:lvl4pPr algn="r"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4pPr>
            <a:lvl5pPr algn="r">
              <a:defRPr sz="3200">
                <a:solidFill>
                  <a:srgbClr val="CA0530"/>
                </a:solidFill>
                <a:latin typeface="MorrisSansW01-Medium" panose="02010605020202080104" pitchFamily="2" charset="0"/>
              </a:defRPr>
            </a:lvl5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39053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50E70-4FE5-4D19-9E98-E735C617D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06E3A4-9C07-419D-90EE-7B76827E9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510982-72F0-417B-8BE6-31EAD8FB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F4A8EA-0380-4729-8718-23598681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5436F-53D6-4262-9EC7-EEE00F3F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95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D6388-0126-4343-8793-A3DBE5C4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43AB5-534E-4C6C-A688-A2EDA6020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A003AC-8460-45AE-AFC9-F5E08CD8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9E24F7-F2F9-400B-9D09-07F010EE8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92312-FBCD-4EE7-A816-1050CA5A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21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EFBF1D-84B3-40A3-B46E-3A09B824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286AF-00EC-4768-BD02-66ECAEA3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041D5-0C15-45AA-8921-5BF66592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F3CA71-71E5-49AB-98E5-BDB507C3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B0D122-543F-4CB7-B8D5-A7FCBEBB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2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9F1E6D-8F37-4AA8-9F35-D482AEBCC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B40E4C-28CE-4EA7-B455-3F1C68C3E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11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AA3AF2-F156-4481-AF19-5B07BE4E7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11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2ED19F-64A1-441B-ABB0-99796A1D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B255-13C7-4D3F-B9E8-151F7CC8AC30}" type="datetimeFigureOut">
              <a:rPr lang="es-ES" smtClean="0"/>
              <a:t>31/03/2022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F29672-6445-4FA4-A9FB-7854CC2EE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5B52F-131B-4CD2-8993-DD1CBE693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9304C-D80F-4B07-9248-30579604B5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91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A124ED8-1FF3-4746-970B-3D3090EC458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6141C9E-1564-4A5B-A8A6-2084B344C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18F865-E9B7-4069-BB26-12C60A793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C504AF-026C-48A2-B715-1312B60787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35" y="5979217"/>
            <a:ext cx="6467265" cy="69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5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D8CCA01F-071C-4C7C-AF9E-0B57024F3A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A1978A-B70E-44C0-B743-AC563913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742" y="365125"/>
            <a:ext cx="9484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9BFE3-3B0F-46B1-BA1C-729FEAD52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8DC86-36FA-43FE-B91A-259E88AA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5CEB255-13C7-4D3F-B9E8-151F7CC8AC30}" type="datetimeFigureOut">
              <a:rPr lang="es-ES" smtClean="0"/>
              <a:pPr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434FF-96EA-4673-98CB-596BAEE43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8593" y="6356350"/>
            <a:ext cx="738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76C203-4D0F-465A-92B2-269F359A7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34753" y="6356350"/>
            <a:ext cx="642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A3E9304C-D80F-4B07-9248-30579604B5FA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881E261-D20D-48A8-995A-5740A3FE8E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2" y="6063937"/>
            <a:ext cx="6160543" cy="5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0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B5B5E"/>
          </a:solidFill>
          <a:latin typeface="MorrisSansW01-Medium" panose="020106050202020801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FFB7EE7-1E2D-42DC-AEA4-C86DCC12A0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A1978A-B70E-44C0-B743-AC563913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363537"/>
            <a:ext cx="9647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19BFE3-3B0F-46B1-BA1C-729FEAD52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5968" y="1825625"/>
            <a:ext cx="9647831" cy="4101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98DC86-36FA-43FE-B91A-259E88AA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7965" y="63372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F5CEB255-13C7-4D3F-B9E8-151F7CC8AC30}" type="datetimeFigureOut">
              <a:rPr lang="es-ES" smtClean="0"/>
              <a:pPr/>
              <a:t>31/03/2022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A434FF-96EA-4673-98CB-596BAEE43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180" y="6356350"/>
            <a:ext cx="7389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76C203-4D0F-465A-92B2-269F359A7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6401" y="6356350"/>
            <a:ext cx="642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A3E9304C-D80F-4B07-9248-30579604B5FA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881E261-D20D-48A8-995A-5740A3FE8E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12" y="6063937"/>
            <a:ext cx="6160543" cy="5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A0530"/>
          </a:solidFill>
          <a:latin typeface="MorrisSansW01-Medium" panose="020106050202020801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A053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A053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A053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A053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A053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celerapyme.e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74B9CF0-2279-4A42-8746-7E8406C106F8}"/>
              </a:ext>
            </a:extLst>
          </p:cNvPr>
          <p:cNvSpPr txBox="1">
            <a:spLocks/>
          </p:cNvSpPr>
          <p:nvPr/>
        </p:nvSpPr>
        <p:spPr>
          <a:xfrm>
            <a:off x="2020848" y="1575244"/>
            <a:ext cx="9202270" cy="1687898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A0530"/>
                </a:solidFill>
                <a:latin typeface="MorrisSansW01-Medium" panose="02010605020202080104" pitchFamily="2" charset="0"/>
                <a:ea typeface="+mj-ea"/>
                <a:cs typeface="+mj-cs"/>
              </a:defRPr>
            </a:lvl1pPr>
          </a:lstStyle>
          <a:p>
            <a:pPr marL="12700">
              <a:lnSpc>
                <a:spcPts val="6600"/>
              </a:lnSpc>
              <a:spcBef>
                <a:spcPts val="100"/>
              </a:spcBef>
            </a:pPr>
            <a:r>
              <a:rPr lang="es-ES" sz="5400" spc="-150" dirty="0">
                <a:latin typeface="Poppins SemiBold" pitchFamily="2" charset="77"/>
                <a:cs typeface="Poppins SemiBold" pitchFamily="2" charset="77"/>
              </a:rPr>
              <a:t>PROGRAMA KIT DIGITAL (KD)</a:t>
            </a:r>
            <a:endParaRPr lang="es-ES" spc="-150" dirty="0">
              <a:latin typeface="Poppins SemiBold" pitchFamily="2" charset="77"/>
              <a:cs typeface="Poppins SemiBold" pitchFamily="2" charset="77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E0263C7-67CA-48CF-9799-88CD180B6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0167" y="3852050"/>
            <a:ext cx="1794386" cy="64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51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Catálogo de soluciones </a:t>
            </a:r>
            <a:r>
              <a:rPr lang="es-ES" dirty="0"/>
              <a:t>(1/2)</a:t>
            </a:r>
            <a:endParaRPr lang="es-ES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189DB-5EB0-454B-AEC4-6412B3E72AE4}"/>
              </a:ext>
            </a:extLst>
          </p:cNvPr>
          <p:cNvSpPr txBox="1"/>
          <p:nvPr/>
        </p:nvSpPr>
        <p:spPr>
          <a:xfrm>
            <a:off x="2117871" y="5444456"/>
            <a:ext cx="9235928" cy="386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Gill Sans MT" panose="020B0502020104020203" pitchFamily="34" charset="0"/>
              </a:rPr>
              <a:t>Cada categoría tiene un importe máximo de ayuda según el segmento de beneficiario.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85CAADB-6CA8-45C8-A7DD-CDF22F16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45" y="1058190"/>
            <a:ext cx="10149005" cy="42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5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Catálogo de soluciones (2/2)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B189DB-5EB0-454B-AEC4-6412B3E72AE4}"/>
              </a:ext>
            </a:extLst>
          </p:cNvPr>
          <p:cNvSpPr txBox="1"/>
          <p:nvPr/>
        </p:nvSpPr>
        <p:spPr>
          <a:xfrm>
            <a:off x="1846895" y="5242572"/>
            <a:ext cx="9506903" cy="82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S" sz="1400" dirty="0">
                <a:latin typeface="Gill Sans MT" panose="020B0502020104020203" pitchFamily="34" charset="0"/>
              </a:rPr>
              <a:t>El </a:t>
            </a:r>
            <a:r>
              <a:rPr lang="es-ES" sz="1400" b="1" dirty="0">
                <a:latin typeface="Gill Sans MT" panose="020B0502020104020203" pitchFamily="34" charset="0"/>
              </a:rPr>
              <a:t>beneficiario</a:t>
            </a:r>
            <a:r>
              <a:rPr lang="es-ES" sz="1400" dirty="0">
                <a:latin typeface="Gill Sans MT" panose="020B0502020104020203" pitchFamily="34" charset="0"/>
              </a:rPr>
              <a:t> empleará el bono digital en la contratación de una o varias soluciones de digitalización de las disponibles en el Catálogo del Programa, firmando</a:t>
            </a:r>
            <a:r>
              <a:rPr lang="es-ES" sz="1400" b="1" dirty="0">
                <a:latin typeface="Gill Sans MT" panose="020B0502020104020203" pitchFamily="34" charset="0"/>
              </a:rPr>
              <a:t> Acuerdos </a:t>
            </a:r>
            <a:r>
              <a:rPr lang="es-ES" sz="1400" dirty="0">
                <a:latin typeface="Gill Sans MT" panose="020B0502020104020203" pitchFamily="34" charset="0"/>
              </a:rPr>
              <a:t>con los </a:t>
            </a:r>
            <a:r>
              <a:rPr lang="es-ES" sz="1400" b="1" dirty="0">
                <a:latin typeface="Gill Sans MT" panose="020B0502020104020203" pitchFamily="34" charset="0"/>
              </a:rPr>
              <a:t>Agentes Digitalizadores </a:t>
            </a:r>
            <a:r>
              <a:rPr lang="es-ES" sz="1400" dirty="0">
                <a:latin typeface="Gill Sans MT" panose="020B0502020104020203" pitchFamily="34" charset="0"/>
              </a:rPr>
              <a:t>Adheridos. </a:t>
            </a:r>
            <a:r>
              <a:rPr lang="es-ES" sz="1400" dirty="0"/>
              <a:t>La </a:t>
            </a:r>
            <a:r>
              <a:rPr lang="es-ES" sz="1400" b="1" dirty="0"/>
              <a:t>intensidad de la ayuda </a:t>
            </a:r>
            <a:r>
              <a:rPr lang="es-ES" sz="1400" dirty="0"/>
              <a:t>será del 100% si el coste de la solución contratada no supera el máximo de ayuda establecido.</a:t>
            </a:r>
            <a:endParaRPr lang="es-ES" sz="1400" dirty="0">
              <a:latin typeface="Gill Sans MT" panose="020B05020201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90C7B7-D44E-4DB9-9F21-BB1E613B7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1038" y="650218"/>
            <a:ext cx="7726453" cy="459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20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Plataforma Acelera pyme </a:t>
            </a:r>
            <a:r>
              <a:rPr lang="es-ES" dirty="0"/>
              <a:t>– Home</a:t>
            </a:r>
            <a:endParaRPr lang="es-ES" sz="36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89FA17-5E8D-405F-B8DD-CED271A8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56" y="930589"/>
            <a:ext cx="5394078" cy="31747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C5FEDE6-1A01-4CAB-9A4F-7B7C1010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350" y="1356996"/>
            <a:ext cx="4336100" cy="443752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7E783A-96FF-4A2E-B302-0A06B801507A}"/>
              </a:ext>
            </a:extLst>
          </p:cNvPr>
          <p:cNvSpPr txBox="1"/>
          <p:nvPr/>
        </p:nvSpPr>
        <p:spPr>
          <a:xfrm>
            <a:off x="1908586" y="4512684"/>
            <a:ext cx="4727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hlinkClick r:id="rId4"/>
              </a:rPr>
              <a:t>https://www.acelerapyme.es/</a:t>
            </a:r>
            <a:endParaRPr lang="es-ES" sz="28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D1A36A-0874-4429-9704-AEFCCA467E52}"/>
              </a:ext>
            </a:extLst>
          </p:cNvPr>
          <p:cNvSpPr txBox="1"/>
          <p:nvPr/>
        </p:nvSpPr>
        <p:spPr>
          <a:xfrm>
            <a:off x="1968058" y="5152201"/>
            <a:ext cx="4608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Tu punto de entrada e información</a:t>
            </a:r>
          </a:p>
        </p:txBody>
      </p:sp>
    </p:spTree>
    <p:extLst>
      <p:ext uri="{BB962C8B-B14F-4D97-AF65-F5344CB8AC3E}">
        <p14:creationId xmlns:p14="http://schemas.microsoft.com/office/powerpoint/2010/main" val="94863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46361343-1A17-4F23-974B-0B37A67126FE}"/>
              </a:ext>
            </a:extLst>
          </p:cNvPr>
          <p:cNvGrpSpPr/>
          <p:nvPr/>
        </p:nvGrpSpPr>
        <p:grpSpPr>
          <a:xfrm>
            <a:off x="2827880" y="903733"/>
            <a:ext cx="5694620" cy="3793748"/>
            <a:chOff x="3129720" y="1356494"/>
            <a:chExt cx="5694620" cy="3793748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B3ADCD9-1B1E-4B96-BA7F-B674F65DF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9720" y="1356494"/>
              <a:ext cx="5667986" cy="3793748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832DAA6-2314-4A9D-ABD3-58EB913080BE}"/>
                </a:ext>
              </a:extLst>
            </p:cNvPr>
            <p:cNvSpPr txBox="1"/>
            <p:nvPr/>
          </p:nvSpPr>
          <p:spPr>
            <a:xfrm>
              <a:off x="4332794" y="4203847"/>
              <a:ext cx="449154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ES" sz="2400" dirty="0">
                  <a:solidFill>
                    <a:srgbClr val="CC1430"/>
                  </a:solidFill>
                </a:rPr>
                <a:t>Teléfono: 900 909 001</a:t>
              </a:r>
            </a:p>
            <a:p>
              <a:r>
                <a:rPr lang="es-ES" sz="2400" dirty="0">
                  <a:solidFill>
                    <a:srgbClr val="CC1430"/>
                  </a:solidFill>
                </a:rPr>
                <a:t>E-mail: info@acelerapyme.gob.es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9617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8" y="0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Objetivo, destinatarios y cuantía de las ayudas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A5B73D-8056-4A83-A079-191D07F2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808" y="2426447"/>
            <a:ext cx="7564795" cy="33632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4E15577-B683-47D1-B86E-F34F3CDAE2D8}"/>
              </a:ext>
            </a:extLst>
          </p:cNvPr>
          <p:cNvSpPr txBox="1"/>
          <p:nvPr/>
        </p:nvSpPr>
        <p:spPr>
          <a:xfrm>
            <a:off x="8928214" y="3289610"/>
            <a:ext cx="3142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>
                <a:solidFill>
                  <a:srgbClr val="CC1430"/>
                </a:solidFill>
              </a:rPr>
              <a:t>Convocatoria publicada </a:t>
            </a:r>
            <a:r>
              <a:rPr lang="es-ES" sz="1400" i="1" dirty="0">
                <a:solidFill>
                  <a:srgbClr val="CC1430"/>
                </a:solidFill>
              </a:rPr>
              <a:t>(500 M€). </a:t>
            </a:r>
            <a:br>
              <a:rPr lang="es-ES" sz="1400" i="1" dirty="0">
                <a:solidFill>
                  <a:srgbClr val="CC1430"/>
                </a:solidFill>
              </a:rPr>
            </a:br>
            <a:r>
              <a:rPr lang="es-ES" sz="1400" i="1" dirty="0">
                <a:solidFill>
                  <a:srgbClr val="CC1430"/>
                </a:solidFill>
              </a:rPr>
              <a:t>El 15 de Marzo se abre el periodo </a:t>
            </a:r>
            <a:br>
              <a:rPr lang="es-ES" sz="1400" i="1" dirty="0">
                <a:solidFill>
                  <a:srgbClr val="CC1430"/>
                </a:solidFill>
              </a:rPr>
            </a:br>
            <a:r>
              <a:rPr lang="es-ES" sz="1400" i="1" dirty="0">
                <a:solidFill>
                  <a:srgbClr val="CC1430"/>
                </a:solidFill>
              </a:rPr>
              <a:t>(6 meses) de presentación de solicitudes.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2D2A583-C3C3-4278-8453-29EB2DAFB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94" y="922740"/>
            <a:ext cx="10175256" cy="141896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1600" dirty="0"/>
              <a:t>Objetivo: facilitar y/o acelerar la digitalización de las </a:t>
            </a:r>
            <a:r>
              <a:rPr lang="es-ES" sz="1600" dirty="0" err="1"/>
              <a:t>PYMEs</a:t>
            </a:r>
            <a:r>
              <a:rPr lang="es-ES" sz="1600" dirty="0"/>
              <a:t>, concretamente </a:t>
            </a:r>
            <a:r>
              <a:rPr lang="es-ES" sz="1600" b="1" dirty="0"/>
              <a:t>pequeñas empresas, microempresas y personas en situación de autoempleo</a:t>
            </a:r>
            <a:r>
              <a:rPr lang="es-ES" sz="1600" dirty="0"/>
              <a:t>, promoviendo la adopción de un conjunto de categorías de </a:t>
            </a:r>
            <a:r>
              <a:rPr lang="es-ES" sz="1600" b="1" dirty="0"/>
              <a:t>soluciones básicas de digitalización,</a:t>
            </a:r>
            <a:r>
              <a:rPr lang="es-ES" sz="1600" dirty="0"/>
              <a:t> adecuadas a su nivel de madurez digital.</a:t>
            </a:r>
          </a:p>
          <a:p>
            <a:r>
              <a:rPr lang="es-ES" sz="1600" dirty="0"/>
              <a:t>Presupuesto total del programa: aprox. </a:t>
            </a:r>
            <a:r>
              <a:rPr lang="es-ES" sz="1600" b="1" dirty="0"/>
              <a:t>3.000 M€, </a:t>
            </a:r>
            <a:r>
              <a:rPr lang="es-ES" sz="1600" dirty="0"/>
              <a:t>con cargo a los fondos del Plan de Recuperación, Transformación y Resiliencia</a:t>
            </a:r>
          </a:p>
          <a:p>
            <a:r>
              <a:rPr lang="es-ES" sz="1600" dirty="0"/>
              <a:t>Programa de ayudas no reembolsables en concurrencia no competitiva. </a:t>
            </a:r>
          </a:p>
        </p:txBody>
      </p:sp>
    </p:spTree>
    <p:extLst>
      <p:ext uri="{BB962C8B-B14F-4D97-AF65-F5344CB8AC3E}">
        <p14:creationId xmlns:p14="http://schemas.microsoft.com/office/powerpoint/2010/main" val="150689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Esquema operativo </a:t>
            </a:r>
            <a:r>
              <a:rPr lang="es-ES" dirty="0"/>
              <a:t>(1/3)</a:t>
            </a:r>
            <a:endParaRPr lang="es-ES" sz="3600" dirty="0"/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74AF2CF8-777F-4CA3-BAA6-D6C35ADF516F}"/>
              </a:ext>
            </a:extLst>
          </p:cNvPr>
          <p:cNvCxnSpPr/>
          <p:nvPr/>
        </p:nvCxnSpPr>
        <p:spPr>
          <a:xfrm>
            <a:off x="4580351" y="2281945"/>
            <a:ext cx="866692" cy="0"/>
          </a:xfrm>
          <a:prstGeom prst="straightConnector1">
            <a:avLst/>
          </a:prstGeom>
          <a:ln w="28575">
            <a:solidFill>
              <a:srgbClr val="5B5B5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02B6ED96-91E4-40B8-B761-AC02B39E9502}"/>
              </a:ext>
            </a:extLst>
          </p:cNvPr>
          <p:cNvCxnSpPr/>
          <p:nvPr/>
        </p:nvCxnSpPr>
        <p:spPr>
          <a:xfrm>
            <a:off x="4580351" y="4997181"/>
            <a:ext cx="866692" cy="0"/>
          </a:xfrm>
          <a:prstGeom prst="straightConnector1">
            <a:avLst/>
          </a:prstGeom>
          <a:ln w="28575">
            <a:solidFill>
              <a:srgbClr val="5B5B5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o 52">
            <a:extLst>
              <a:ext uri="{FF2B5EF4-FFF2-40B4-BE49-F238E27FC236}">
                <a16:creationId xmlns:a16="http://schemas.microsoft.com/office/drawing/2014/main" id="{F29DC955-B65B-4CF1-9B0E-9C4580F5DF0C}"/>
              </a:ext>
            </a:extLst>
          </p:cNvPr>
          <p:cNvGrpSpPr/>
          <p:nvPr/>
        </p:nvGrpSpPr>
        <p:grpSpPr>
          <a:xfrm>
            <a:off x="5483225" y="1256788"/>
            <a:ext cx="3232994" cy="4245997"/>
            <a:chOff x="5483225" y="1367624"/>
            <a:chExt cx="3232994" cy="4245997"/>
          </a:xfrm>
        </p:grpSpPr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297EF431-27B6-4CCB-81AA-1EAC384510A4}"/>
                </a:ext>
              </a:extLst>
            </p:cNvPr>
            <p:cNvSpPr/>
            <p:nvPr/>
          </p:nvSpPr>
          <p:spPr>
            <a:xfrm>
              <a:off x="5483225" y="1367624"/>
              <a:ext cx="3168650" cy="4245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4B2293C6-6064-462F-9117-64F28DDE8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9391" y="1453867"/>
              <a:ext cx="1063560" cy="417689"/>
            </a:xfrm>
            <a:prstGeom prst="rect">
              <a:avLst/>
            </a:prstGeom>
          </p:spPr>
        </p:pic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56CA0303-0FA0-4F63-BD1B-0AC3F0589517}"/>
                </a:ext>
              </a:extLst>
            </p:cNvPr>
            <p:cNvSpPr txBox="1"/>
            <p:nvPr/>
          </p:nvSpPr>
          <p:spPr>
            <a:xfrm>
              <a:off x="6209248" y="2013475"/>
              <a:ext cx="24338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Nivel de Madurez Digital</a:t>
              </a:r>
              <a:br>
                <a:rPr lang="es-ES" sz="1600" dirty="0">
                  <a:solidFill>
                    <a:srgbClr val="CC1430"/>
                  </a:solidFill>
                  <a:latin typeface="Gill Sans MT" panose="020B0502020104020203" pitchFamily="34" charset="0"/>
                </a:rPr>
              </a:br>
              <a:r>
                <a:rPr lang="es-ES" sz="1200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(test de autodiagnóstico)</a:t>
              </a:r>
              <a:endParaRPr lang="es-ES" sz="1600" dirty="0">
                <a:solidFill>
                  <a:srgbClr val="CC1430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F3700290-5279-46EF-98A2-A0DE2AFEF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247" y="2212781"/>
              <a:ext cx="360000" cy="360000"/>
            </a:xfrm>
            <a:prstGeom prst="rect">
              <a:avLst/>
            </a:prstGeom>
          </p:spPr>
        </p:pic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4B84C426-59DA-4912-83E3-63BF1B23F312}"/>
                </a:ext>
              </a:extLst>
            </p:cNvPr>
            <p:cNvSpPr txBox="1"/>
            <p:nvPr/>
          </p:nvSpPr>
          <p:spPr>
            <a:xfrm>
              <a:off x="5494350" y="3516129"/>
              <a:ext cx="20646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Solicitud</a:t>
              </a:r>
              <a:r>
                <a:rPr lang="es-ES" sz="1500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 de la ayuda</a:t>
              </a: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9DC64A80-4212-4899-8FFA-23D01EC28E95}"/>
                </a:ext>
              </a:extLst>
            </p:cNvPr>
            <p:cNvSpPr txBox="1"/>
            <p:nvPr/>
          </p:nvSpPr>
          <p:spPr>
            <a:xfrm>
              <a:off x="6010657" y="4815630"/>
              <a:ext cx="27055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err="1">
                  <a:solidFill>
                    <a:srgbClr val="CC1430"/>
                  </a:solidFill>
                  <a:latin typeface="Gill Sans MT" panose="020B0502020104020203" pitchFamily="34" charset="0"/>
                </a:rPr>
                <a:t>Market</a:t>
              </a:r>
              <a: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 Place: </a:t>
              </a:r>
              <a:b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</a:br>
              <a: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Soluciones  Digitalizadores</a:t>
              </a:r>
            </a:p>
          </p:txBody>
        </p:sp>
        <p:pic>
          <p:nvPicPr>
            <p:cNvPr id="61" name="Imagen 60">
              <a:extLst>
                <a:ext uri="{FF2B5EF4-FFF2-40B4-BE49-F238E27FC236}">
                  <a16:creationId xmlns:a16="http://schemas.microsoft.com/office/drawing/2014/main" id="{57211942-FBA1-4D1F-92A1-F08C4908C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519" y="4928017"/>
              <a:ext cx="360000" cy="360000"/>
            </a:xfrm>
            <a:prstGeom prst="rect">
              <a:avLst/>
            </a:prstGeom>
          </p:spPr>
        </p:pic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6E831673-5AA5-46EB-BAA2-4FB3DA1C992F}"/>
                </a:ext>
              </a:extLst>
            </p:cNvPr>
            <p:cNvCxnSpPr/>
            <p:nvPr/>
          </p:nvCxnSpPr>
          <p:spPr>
            <a:xfrm>
              <a:off x="6374853" y="2538126"/>
              <a:ext cx="2124000" cy="0"/>
            </a:xfrm>
            <a:prstGeom prst="line">
              <a:avLst/>
            </a:prstGeom>
            <a:ln w="28575">
              <a:solidFill>
                <a:srgbClr val="F4B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B51D96D9-BE9D-4813-AE23-95691B874665}"/>
                </a:ext>
              </a:extLst>
            </p:cNvPr>
            <p:cNvCxnSpPr/>
            <p:nvPr/>
          </p:nvCxnSpPr>
          <p:spPr>
            <a:xfrm>
              <a:off x="5580531" y="3845851"/>
              <a:ext cx="1728000" cy="0"/>
            </a:xfrm>
            <a:prstGeom prst="line">
              <a:avLst/>
            </a:prstGeom>
            <a:ln w="28575">
              <a:solidFill>
                <a:srgbClr val="F4B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F9A663E6-5541-42EF-AB1D-9520596B4B75}"/>
                </a:ext>
              </a:extLst>
            </p:cNvPr>
            <p:cNvCxnSpPr>
              <a:cxnSpLocks/>
            </p:cNvCxnSpPr>
            <p:nvPr/>
          </p:nvCxnSpPr>
          <p:spPr>
            <a:xfrm>
              <a:off x="6229053" y="5400405"/>
              <a:ext cx="2322571" cy="4964"/>
            </a:xfrm>
            <a:prstGeom prst="line">
              <a:avLst/>
            </a:prstGeom>
            <a:ln w="28575">
              <a:solidFill>
                <a:srgbClr val="F4B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curvado 15">
              <a:extLst>
                <a:ext uri="{FF2B5EF4-FFF2-40B4-BE49-F238E27FC236}">
                  <a16:creationId xmlns:a16="http://schemas.microsoft.com/office/drawing/2014/main" id="{05A1BA9B-0E9D-4F9B-8AA1-EA87A1170E56}"/>
                </a:ext>
              </a:extLst>
            </p:cNvPr>
            <p:cNvCxnSpPr/>
            <p:nvPr/>
          </p:nvCxnSpPr>
          <p:spPr>
            <a:xfrm>
              <a:off x="5653376" y="3943846"/>
              <a:ext cx="1653872" cy="882595"/>
            </a:xfrm>
            <a:prstGeom prst="curvedConnector3">
              <a:avLst/>
            </a:prstGeom>
            <a:ln w="28575">
              <a:solidFill>
                <a:srgbClr val="5B5B5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curvado 16">
              <a:extLst>
                <a:ext uri="{FF2B5EF4-FFF2-40B4-BE49-F238E27FC236}">
                  <a16:creationId xmlns:a16="http://schemas.microsoft.com/office/drawing/2014/main" id="{5719FFB8-5153-485B-99C9-CFA65BC93485}"/>
                </a:ext>
              </a:extLst>
            </p:cNvPr>
            <p:cNvCxnSpPr/>
            <p:nvPr/>
          </p:nvCxnSpPr>
          <p:spPr>
            <a:xfrm rot="10800000" flipV="1">
              <a:off x="6265629" y="2631880"/>
              <a:ext cx="2289975" cy="914400"/>
            </a:xfrm>
            <a:prstGeom prst="curvedConnector3">
              <a:avLst/>
            </a:prstGeom>
            <a:ln w="28575">
              <a:solidFill>
                <a:srgbClr val="5B5B5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EF846F81-5951-4EF9-9721-B39D301F4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375" y="3505406"/>
              <a:ext cx="360000" cy="360000"/>
            </a:xfrm>
            <a:prstGeom prst="rect">
              <a:avLst/>
            </a:prstGeom>
          </p:spPr>
        </p:pic>
      </p:grp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BD40AE2-8D07-4E97-A34D-0F85CC014563}"/>
              </a:ext>
            </a:extLst>
          </p:cNvPr>
          <p:cNvSpPr/>
          <p:nvPr/>
        </p:nvSpPr>
        <p:spPr>
          <a:xfrm>
            <a:off x="2695822" y="1988473"/>
            <a:ext cx="1828061" cy="55672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D7AF7D6-FC42-4075-AA0A-5FEB861AA577}"/>
              </a:ext>
            </a:extLst>
          </p:cNvPr>
          <p:cNvSpPr txBox="1"/>
          <p:nvPr/>
        </p:nvSpPr>
        <p:spPr>
          <a:xfrm>
            <a:off x="2880529" y="2074428"/>
            <a:ext cx="157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195196"/>
                </a:solidFill>
                <a:latin typeface="Gill Sans MT" panose="020B0502020104020203" pitchFamily="34" charset="0"/>
              </a:rPr>
              <a:t>Beneficiarios</a:t>
            </a: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FC4DD1F8-9800-4496-A963-7E7772D8D09B}"/>
              </a:ext>
            </a:extLst>
          </p:cNvPr>
          <p:cNvSpPr/>
          <p:nvPr/>
        </p:nvSpPr>
        <p:spPr>
          <a:xfrm>
            <a:off x="2658728" y="4738293"/>
            <a:ext cx="1828061" cy="55672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CE1D8C89-0D54-408F-8405-BB6BB416CE7C}"/>
              </a:ext>
            </a:extLst>
          </p:cNvPr>
          <p:cNvSpPr txBox="1"/>
          <p:nvPr/>
        </p:nvSpPr>
        <p:spPr>
          <a:xfrm>
            <a:off x="2683112" y="4799864"/>
            <a:ext cx="179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195196"/>
                </a:solidFill>
                <a:latin typeface="Gill Sans MT" panose="020B0502020104020203" pitchFamily="34" charset="0"/>
              </a:rPr>
              <a:t>Digitalizadores</a:t>
            </a:r>
          </a:p>
        </p:txBody>
      </p:sp>
    </p:spTree>
    <p:extLst>
      <p:ext uri="{BB962C8B-B14F-4D97-AF65-F5344CB8AC3E}">
        <p14:creationId xmlns:p14="http://schemas.microsoft.com/office/powerpoint/2010/main" val="418056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Esquema operativo </a:t>
            </a:r>
            <a:r>
              <a:rPr lang="es-ES" dirty="0"/>
              <a:t>(2/3)</a:t>
            </a:r>
            <a:endParaRPr lang="es-ES" sz="3600" dirty="0"/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8717045" y="3567642"/>
            <a:ext cx="866692" cy="0"/>
          </a:xfrm>
          <a:prstGeom prst="straightConnector1">
            <a:avLst/>
          </a:prstGeom>
          <a:ln w="28575">
            <a:solidFill>
              <a:srgbClr val="5B5B5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curvado 26"/>
          <p:cNvCxnSpPr>
            <a:cxnSpLocks/>
          </p:cNvCxnSpPr>
          <p:nvPr/>
        </p:nvCxnSpPr>
        <p:spPr>
          <a:xfrm rot="5400000">
            <a:off x="8956322" y="3902851"/>
            <a:ext cx="943513" cy="1497275"/>
          </a:xfrm>
          <a:prstGeom prst="curvedConnector2">
            <a:avLst/>
          </a:prstGeom>
          <a:ln w="28575">
            <a:solidFill>
              <a:srgbClr val="5B5B5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B03CD00-F78B-480D-B547-6C8372FD97A4}"/>
              </a:ext>
            </a:extLst>
          </p:cNvPr>
          <p:cNvCxnSpPr/>
          <p:nvPr/>
        </p:nvCxnSpPr>
        <p:spPr>
          <a:xfrm>
            <a:off x="4580351" y="2275017"/>
            <a:ext cx="866692" cy="0"/>
          </a:xfrm>
          <a:prstGeom prst="straightConnector1">
            <a:avLst/>
          </a:prstGeom>
          <a:ln w="28575">
            <a:solidFill>
              <a:srgbClr val="5B5B5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70671744-79DD-45EC-ACA2-3204B3A3959F}"/>
              </a:ext>
            </a:extLst>
          </p:cNvPr>
          <p:cNvCxnSpPr/>
          <p:nvPr/>
        </p:nvCxnSpPr>
        <p:spPr>
          <a:xfrm>
            <a:off x="4580351" y="4990253"/>
            <a:ext cx="866692" cy="0"/>
          </a:xfrm>
          <a:prstGeom prst="straightConnector1">
            <a:avLst/>
          </a:prstGeom>
          <a:ln w="28575">
            <a:solidFill>
              <a:srgbClr val="5B5B5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ACF55B8-2C12-4156-BDFD-749909D30CFF}"/>
              </a:ext>
            </a:extLst>
          </p:cNvPr>
          <p:cNvGrpSpPr/>
          <p:nvPr/>
        </p:nvGrpSpPr>
        <p:grpSpPr>
          <a:xfrm>
            <a:off x="5483225" y="1249860"/>
            <a:ext cx="3232994" cy="4245997"/>
            <a:chOff x="5483225" y="1367624"/>
            <a:chExt cx="3232994" cy="4245997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02BA6351-6BD9-413A-BE44-3BD51DB39242}"/>
                </a:ext>
              </a:extLst>
            </p:cNvPr>
            <p:cNvSpPr/>
            <p:nvPr/>
          </p:nvSpPr>
          <p:spPr>
            <a:xfrm>
              <a:off x="5483225" y="1367624"/>
              <a:ext cx="3168650" cy="4245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6220CE6E-8AAA-4A33-90A5-93A6D82BD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39391" y="1453867"/>
              <a:ext cx="1063560" cy="417689"/>
            </a:xfrm>
            <a:prstGeom prst="rect">
              <a:avLst/>
            </a:prstGeom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BEAD390-6613-461E-9568-2ECA005F56FB}"/>
                </a:ext>
              </a:extLst>
            </p:cNvPr>
            <p:cNvSpPr txBox="1"/>
            <p:nvPr/>
          </p:nvSpPr>
          <p:spPr>
            <a:xfrm>
              <a:off x="6209248" y="2013475"/>
              <a:ext cx="243382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Nivel de Madurez Digital</a:t>
              </a:r>
              <a:br>
                <a:rPr lang="es-ES" sz="1600" dirty="0">
                  <a:solidFill>
                    <a:srgbClr val="CC1430"/>
                  </a:solidFill>
                  <a:latin typeface="Gill Sans MT" panose="020B0502020104020203" pitchFamily="34" charset="0"/>
                </a:rPr>
              </a:br>
              <a:r>
                <a:rPr lang="es-ES" sz="1200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(test de autodiagnóstico)</a:t>
              </a:r>
              <a:endParaRPr lang="es-ES" sz="1600" dirty="0">
                <a:solidFill>
                  <a:srgbClr val="CC1430"/>
                </a:solidFill>
                <a:latin typeface="Gill Sans MT" panose="020B0502020104020203" pitchFamily="34" charset="0"/>
              </a:endParaRPr>
            </a:p>
          </p:txBody>
        </p:sp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FFE2E263-C01D-4102-89DD-055C3C695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9247" y="2212781"/>
              <a:ext cx="360000" cy="360000"/>
            </a:xfrm>
            <a:prstGeom prst="rect">
              <a:avLst/>
            </a:prstGeom>
          </p:spPr>
        </p:pic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FA5B7B29-C636-42C0-8357-980F4B7BCB52}"/>
                </a:ext>
              </a:extLst>
            </p:cNvPr>
            <p:cNvSpPr txBox="1"/>
            <p:nvPr/>
          </p:nvSpPr>
          <p:spPr>
            <a:xfrm>
              <a:off x="5494350" y="3516129"/>
              <a:ext cx="206469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Solicitud</a:t>
              </a:r>
              <a:r>
                <a:rPr lang="es-ES" sz="1500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 de la ayuda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A1385477-7D32-4D41-BF17-1D028BBD535D}"/>
                </a:ext>
              </a:extLst>
            </p:cNvPr>
            <p:cNvSpPr txBox="1"/>
            <p:nvPr/>
          </p:nvSpPr>
          <p:spPr>
            <a:xfrm>
              <a:off x="6010657" y="4815630"/>
              <a:ext cx="27055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b="1" dirty="0" err="1">
                  <a:solidFill>
                    <a:srgbClr val="CC1430"/>
                  </a:solidFill>
                  <a:latin typeface="Gill Sans MT" panose="020B0502020104020203" pitchFamily="34" charset="0"/>
                </a:rPr>
                <a:t>Market</a:t>
              </a:r>
              <a: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 Place: </a:t>
              </a:r>
              <a:b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</a:br>
              <a:r>
                <a:rPr lang="es-ES" sz="1500" b="1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Soluciones  Digitalizadores</a:t>
              </a:r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FB65F9BD-D7C2-48F8-8C7F-257AE4C54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519" y="4928017"/>
              <a:ext cx="360000" cy="360000"/>
            </a:xfrm>
            <a:prstGeom prst="rect">
              <a:avLst/>
            </a:prstGeom>
          </p:spPr>
        </p:pic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8B3755DF-EABA-4DEF-B690-B10553588BBD}"/>
                </a:ext>
              </a:extLst>
            </p:cNvPr>
            <p:cNvCxnSpPr/>
            <p:nvPr/>
          </p:nvCxnSpPr>
          <p:spPr>
            <a:xfrm>
              <a:off x="6374853" y="2538126"/>
              <a:ext cx="2124000" cy="0"/>
            </a:xfrm>
            <a:prstGeom prst="line">
              <a:avLst/>
            </a:prstGeom>
            <a:ln w="28575">
              <a:solidFill>
                <a:srgbClr val="F4B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EBC47F0C-D4FF-45F2-87F2-B0B7028EFAA9}"/>
                </a:ext>
              </a:extLst>
            </p:cNvPr>
            <p:cNvCxnSpPr/>
            <p:nvPr/>
          </p:nvCxnSpPr>
          <p:spPr>
            <a:xfrm>
              <a:off x="5580531" y="3845851"/>
              <a:ext cx="1728000" cy="0"/>
            </a:xfrm>
            <a:prstGeom prst="line">
              <a:avLst/>
            </a:prstGeom>
            <a:ln w="28575">
              <a:solidFill>
                <a:srgbClr val="F4B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4ED7C218-B2B2-4F6B-8F1A-C8418E6BC9F8}"/>
                </a:ext>
              </a:extLst>
            </p:cNvPr>
            <p:cNvCxnSpPr>
              <a:cxnSpLocks/>
            </p:cNvCxnSpPr>
            <p:nvPr/>
          </p:nvCxnSpPr>
          <p:spPr>
            <a:xfrm>
              <a:off x="6229053" y="5400405"/>
              <a:ext cx="2322571" cy="4964"/>
            </a:xfrm>
            <a:prstGeom prst="line">
              <a:avLst/>
            </a:prstGeom>
            <a:ln w="28575">
              <a:solidFill>
                <a:srgbClr val="F4B0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curvado 15">
              <a:extLst>
                <a:ext uri="{FF2B5EF4-FFF2-40B4-BE49-F238E27FC236}">
                  <a16:creationId xmlns:a16="http://schemas.microsoft.com/office/drawing/2014/main" id="{6E7EE114-7E2B-4734-9C13-0BB566CB1402}"/>
                </a:ext>
              </a:extLst>
            </p:cNvPr>
            <p:cNvCxnSpPr/>
            <p:nvPr/>
          </p:nvCxnSpPr>
          <p:spPr>
            <a:xfrm>
              <a:off x="5653376" y="3943846"/>
              <a:ext cx="1653872" cy="882595"/>
            </a:xfrm>
            <a:prstGeom prst="curvedConnector3">
              <a:avLst/>
            </a:prstGeom>
            <a:ln w="28575">
              <a:solidFill>
                <a:srgbClr val="5B5B5E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curvado 16">
              <a:extLst>
                <a:ext uri="{FF2B5EF4-FFF2-40B4-BE49-F238E27FC236}">
                  <a16:creationId xmlns:a16="http://schemas.microsoft.com/office/drawing/2014/main" id="{6529090C-654D-4B08-9D84-6BA10D6CCCAF}"/>
                </a:ext>
              </a:extLst>
            </p:cNvPr>
            <p:cNvCxnSpPr/>
            <p:nvPr/>
          </p:nvCxnSpPr>
          <p:spPr>
            <a:xfrm rot="10800000" flipV="1">
              <a:off x="6168093" y="2631880"/>
              <a:ext cx="2289975" cy="914400"/>
            </a:xfrm>
            <a:prstGeom prst="curvedConnector3">
              <a:avLst/>
            </a:prstGeom>
            <a:ln w="31750">
              <a:solidFill>
                <a:srgbClr val="5B5B5E"/>
              </a:solidFill>
              <a:prstDash val="dash"/>
              <a:headEnd w="lg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048CEE03-D580-4038-97CA-2A2AA654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375" y="3505406"/>
              <a:ext cx="360000" cy="360000"/>
            </a:xfrm>
            <a:prstGeom prst="rect">
              <a:avLst/>
            </a:prstGeom>
          </p:spPr>
        </p:pic>
      </p:grp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8B0E9F09-F149-42EC-811A-228BFAC7C21A}"/>
              </a:ext>
            </a:extLst>
          </p:cNvPr>
          <p:cNvSpPr/>
          <p:nvPr/>
        </p:nvSpPr>
        <p:spPr>
          <a:xfrm>
            <a:off x="2695822" y="1981545"/>
            <a:ext cx="1828061" cy="55672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11EC82E7-F0D8-45A6-940B-AA89375DA09B}"/>
              </a:ext>
            </a:extLst>
          </p:cNvPr>
          <p:cNvSpPr txBox="1"/>
          <p:nvPr/>
        </p:nvSpPr>
        <p:spPr>
          <a:xfrm>
            <a:off x="2880529" y="2067500"/>
            <a:ext cx="157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195196"/>
                </a:solidFill>
                <a:latin typeface="Gill Sans MT" panose="020B0502020104020203" pitchFamily="34" charset="0"/>
              </a:rPr>
              <a:t>Beneficiarios</a:t>
            </a: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id="{F9460EAD-2E18-4FCC-89BB-9DF2BBD392E4}"/>
              </a:ext>
            </a:extLst>
          </p:cNvPr>
          <p:cNvSpPr/>
          <p:nvPr/>
        </p:nvSpPr>
        <p:spPr>
          <a:xfrm>
            <a:off x="2658728" y="4731365"/>
            <a:ext cx="1828061" cy="55672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898D358-0585-4A8F-BF7D-6B4C46CD3285}"/>
              </a:ext>
            </a:extLst>
          </p:cNvPr>
          <p:cNvSpPr txBox="1"/>
          <p:nvPr/>
        </p:nvSpPr>
        <p:spPr>
          <a:xfrm>
            <a:off x="2683112" y="4792936"/>
            <a:ext cx="1792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195196"/>
                </a:solidFill>
                <a:latin typeface="Gill Sans MT" panose="020B0502020104020203" pitchFamily="34" charset="0"/>
              </a:rPr>
              <a:t>Digitalizadores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E5299E6B-63EA-41D1-AB19-0145BB83E425}"/>
              </a:ext>
            </a:extLst>
          </p:cNvPr>
          <p:cNvSpPr txBox="1"/>
          <p:nvPr/>
        </p:nvSpPr>
        <p:spPr>
          <a:xfrm>
            <a:off x="9611217" y="2339146"/>
            <a:ext cx="1399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CC1430"/>
                </a:solidFill>
                <a:latin typeface="Gill Sans MT" panose="020B0502020104020203" pitchFamily="34" charset="0"/>
              </a:rPr>
              <a:t>Bono Digital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BD40AB54-1BC7-4D58-9D48-5628316A0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8311" y="2686401"/>
            <a:ext cx="1399508" cy="19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4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5B5B5E"/>
                </a:solidFill>
                <a:effectLst/>
                <a:uLnTx/>
                <a:uFillTx/>
                <a:latin typeface="MorrisSansW01-Medium" panose="02010605020202080104" pitchFamily="2" charset="0"/>
                <a:ea typeface="+mj-ea"/>
                <a:cs typeface="+mj-cs"/>
              </a:rPr>
              <a:t>Esquema operativo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5B5B5E"/>
                </a:solidFill>
                <a:effectLst/>
                <a:uLnTx/>
                <a:uFillTx/>
                <a:latin typeface="MorrisSansW01-Medium" panose="02010605020202080104" pitchFamily="2" charset="0"/>
                <a:ea typeface="+mj-ea"/>
                <a:cs typeface="+mj-cs"/>
              </a:rPr>
              <a:t>(3/3)</a:t>
            </a:r>
            <a:endParaRPr lang="es-ES" sz="36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11EBD60-8744-4DF7-A80A-480EA1FA938C}"/>
              </a:ext>
            </a:extLst>
          </p:cNvPr>
          <p:cNvGrpSpPr/>
          <p:nvPr/>
        </p:nvGrpSpPr>
        <p:grpSpPr>
          <a:xfrm>
            <a:off x="2469812" y="1188340"/>
            <a:ext cx="8474765" cy="4593126"/>
            <a:chOff x="2469812" y="1188340"/>
            <a:chExt cx="8474765" cy="4593126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ECAF44C-5011-4CF8-BC82-71093D9631F0}"/>
                </a:ext>
              </a:extLst>
            </p:cNvPr>
            <p:cNvGrpSpPr/>
            <p:nvPr/>
          </p:nvGrpSpPr>
          <p:grpSpPr>
            <a:xfrm>
              <a:off x="2469812" y="1188340"/>
              <a:ext cx="8474765" cy="4245997"/>
              <a:chOff x="2658728" y="1242124"/>
              <a:chExt cx="8474765" cy="4245997"/>
            </a:xfrm>
          </p:grpSpPr>
          <p:cxnSp>
            <p:nvCxnSpPr>
              <p:cNvPr id="26" name="Conector recto de flecha 25"/>
              <p:cNvCxnSpPr/>
              <p:nvPr/>
            </p:nvCxnSpPr>
            <p:spPr>
              <a:xfrm>
                <a:off x="8717045" y="3559906"/>
                <a:ext cx="866692" cy="0"/>
              </a:xfrm>
              <a:prstGeom prst="straightConnector1">
                <a:avLst/>
              </a:prstGeom>
              <a:ln w="28575">
                <a:solidFill>
                  <a:srgbClr val="5B5B5E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curvado 26"/>
              <p:cNvCxnSpPr>
                <a:cxnSpLocks/>
              </p:cNvCxnSpPr>
              <p:nvPr/>
            </p:nvCxnSpPr>
            <p:spPr>
              <a:xfrm rot="5400000">
                <a:off x="8956322" y="3895115"/>
                <a:ext cx="943513" cy="1497275"/>
              </a:xfrm>
              <a:prstGeom prst="curvedConnector2">
                <a:avLst/>
              </a:prstGeom>
              <a:ln w="28575">
                <a:solidFill>
                  <a:srgbClr val="5B5B5E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de flecha 27">
                <a:extLst>
                  <a:ext uri="{FF2B5EF4-FFF2-40B4-BE49-F238E27FC236}">
                    <a16:creationId xmlns:a16="http://schemas.microsoft.com/office/drawing/2014/main" id="{1B03CD00-F78B-480D-B547-6C8372FD97A4}"/>
                  </a:ext>
                </a:extLst>
              </p:cNvPr>
              <p:cNvCxnSpPr/>
              <p:nvPr/>
            </p:nvCxnSpPr>
            <p:spPr>
              <a:xfrm>
                <a:off x="4580351" y="2230705"/>
                <a:ext cx="866692" cy="0"/>
              </a:xfrm>
              <a:prstGeom prst="straightConnector1">
                <a:avLst/>
              </a:prstGeom>
              <a:ln w="28575">
                <a:solidFill>
                  <a:srgbClr val="5B5B5E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cto de flecha 28">
                <a:extLst>
                  <a:ext uri="{FF2B5EF4-FFF2-40B4-BE49-F238E27FC236}">
                    <a16:creationId xmlns:a16="http://schemas.microsoft.com/office/drawing/2014/main" id="{70671744-79DD-45EC-ACA2-3204B3A3959F}"/>
                  </a:ext>
                </a:extLst>
              </p:cNvPr>
              <p:cNvCxnSpPr/>
              <p:nvPr/>
            </p:nvCxnSpPr>
            <p:spPr>
              <a:xfrm>
                <a:off x="4580351" y="4994709"/>
                <a:ext cx="866692" cy="0"/>
              </a:xfrm>
              <a:prstGeom prst="straightConnector1">
                <a:avLst/>
              </a:prstGeom>
              <a:ln w="28575">
                <a:solidFill>
                  <a:srgbClr val="5B5B5E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o 29">
                <a:extLst>
                  <a:ext uri="{FF2B5EF4-FFF2-40B4-BE49-F238E27FC236}">
                    <a16:creationId xmlns:a16="http://schemas.microsoft.com/office/drawing/2014/main" id="{CACF55B8-2C12-4156-BDFD-749909D30CFF}"/>
                  </a:ext>
                </a:extLst>
              </p:cNvPr>
              <p:cNvGrpSpPr/>
              <p:nvPr/>
            </p:nvGrpSpPr>
            <p:grpSpPr>
              <a:xfrm>
                <a:off x="5483225" y="1242124"/>
                <a:ext cx="3232994" cy="4245997"/>
                <a:chOff x="5483225" y="1367624"/>
                <a:chExt cx="3232994" cy="4245997"/>
              </a:xfrm>
            </p:grpSpPr>
            <p:sp>
              <p:nvSpPr>
                <p:cNvPr id="31" name="Rectángulo 30">
                  <a:extLst>
                    <a:ext uri="{FF2B5EF4-FFF2-40B4-BE49-F238E27FC236}">
                      <a16:creationId xmlns:a16="http://schemas.microsoft.com/office/drawing/2014/main" id="{02BA6351-6BD9-413A-BE44-3BD51DB39242}"/>
                    </a:ext>
                  </a:extLst>
                </p:cNvPr>
                <p:cNvSpPr/>
                <p:nvPr/>
              </p:nvSpPr>
              <p:spPr>
                <a:xfrm>
                  <a:off x="5483225" y="1367624"/>
                  <a:ext cx="3168650" cy="424599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34" name="Imagen 33">
                  <a:extLst>
                    <a:ext uri="{FF2B5EF4-FFF2-40B4-BE49-F238E27FC236}">
                      <a16:creationId xmlns:a16="http://schemas.microsoft.com/office/drawing/2014/main" id="{6220CE6E-8AAA-4A33-90A5-93A6D82BD3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639391" y="1453867"/>
                  <a:ext cx="1063560" cy="417689"/>
                </a:xfrm>
                <a:prstGeom prst="rect">
                  <a:avLst/>
                </a:prstGeom>
              </p:spPr>
            </p:pic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EBEAD390-6613-461E-9568-2ECA005F56FB}"/>
                    </a:ext>
                  </a:extLst>
                </p:cNvPr>
                <p:cNvSpPr txBox="1"/>
                <p:nvPr/>
              </p:nvSpPr>
              <p:spPr>
                <a:xfrm>
                  <a:off x="6209248" y="2013475"/>
                  <a:ext cx="2433820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500" b="1" dirty="0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  <a:t>Nivel de Madurez Digital</a:t>
                  </a:r>
                  <a:br>
                    <a:rPr lang="es-ES" sz="1600" dirty="0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</a:br>
                  <a:r>
                    <a:rPr lang="es-ES" sz="1200" dirty="0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  <a:t>(test de autodiagnóstico)</a:t>
                  </a:r>
                  <a:endParaRPr lang="es-ES" sz="1600" dirty="0">
                    <a:solidFill>
                      <a:srgbClr val="CC1430"/>
                    </a:solidFill>
                    <a:latin typeface="Gill Sans MT" panose="020B0502020104020203" pitchFamily="34" charset="0"/>
                  </a:endParaRPr>
                </a:p>
              </p:txBody>
            </p:sp>
            <p:pic>
              <p:nvPicPr>
                <p:cNvPr id="36" name="Imagen 35">
                  <a:extLst>
                    <a:ext uri="{FF2B5EF4-FFF2-40B4-BE49-F238E27FC236}">
                      <a16:creationId xmlns:a16="http://schemas.microsoft.com/office/drawing/2014/main" id="{FFE2E263-C01D-4102-89DD-055C3C6952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9247" y="2212781"/>
                  <a:ext cx="360000" cy="360000"/>
                </a:xfrm>
                <a:prstGeom prst="rect">
                  <a:avLst/>
                </a:prstGeom>
              </p:spPr>
            </p:pic>
            <p:sp>
              <p:nvSpPr>
                <p:cNvPr id="37" name="CuadroTexto 36">
                  <a:extLst>
                    <a:ext uri="{FF2B5EF4-FFF2-40B4-BE49-F238E27FC236}">
                      <a16:creationId xmlns:a16="http://schemas.microsoft.com/office/drawing/2014/main" id="{FA5B7B29-C636-42C0-8357-980F4B7BCB52}"/>
                    </a:ext>
                  </a:extLst>
                </p:cNvPr>
                <p:cNvSpPr txBox="1"/>
                <p:nvPr/>
              </p:nvSpPr>
              <p:spPr>
                <a:xfrm>
                  <a:off x="5494349" y="3516129"/>
                  <a:ext cx="2161509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ES" sz="1500" b="1" dirty="0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  <a:t>Solicitud</a:t>
                  </a:r>
                  <a:r>
                    <a:rPr lang="es-ES" sz="1500" dirty="0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  <a:t> de la ayuda (*)</a:t>
                  </a:r>
                </a:p>
              </p:txBody>
            </p:sp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A1385477-7D32-4D41-BF17-1D028BBD535D}"/>
                    </a:ext>
                  </a:extLst>
                </p:cNvPr>
                <p:cNvSpPr txBox="1"/>
                <p:nvPr/>
              </p:nvSpPr>
              <p:spPr>
                <a:xfrm>
                  <a:off x="6010657" y="4815630"/>
                  <a:ext cx="2705562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500" b="1" dirty="0" err="1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  <a:t>Market</a:t>
                  </a:r>
                  <a:r>
                    <a:rPr lang="es-ES" sz="1500" b="1" dirty="0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  <a:t> Place: </a:t>
                  </a:r>
                  <a:br>
                    <a:rPr lang="es-ES" sz="1500" b="1" dirty="0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</a:br>
                  <a:r>
                    <a:rPr lang="es-ES" sz="1500" b="1" dirty="0">
                      <a:solidFill>
                        <a:srgbClr val="CC1430"/>
                      </a:solidFill>
                      <a:latin typeface="Gill Sans MT" panose="020B0502020104020203" pitchFamily="34" charset="0"/>
                    </a:rPr>
                    <a:t>Soluciones  Digitalizadores</a:t>
                  </a:r>
                </a:p>
              </p:txBody>
            </p:sp>
            <p:pic>
              <p:nvPicPr>
                <p:cNvPr id="39" name="Imagen 38">
                  <a:extLst>
                    <a:ext uri="{FF2B5EF4-FFF2-40B4-BE49-F238E27FC236}">
                      <a16:creationId xmlns:a16="http://schemas.microsoft.com/office/drawing/2014/main" id="{FB65F9BD-D7C2-48F8-8C7F-257AE4C546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39519" y="4928017"/>
                  <a:ext cx="360000" cy="360000"/>
                </a:xfrm>
                <a:prstGeom prst="rect">
                  <a:avLst/>
                </a:prstGeom>
              </p:spPr>
            </p:pic>
            <p:cxnSp>
              <p:nvCxnSpPr>
                <p:cNvPr id="40" name="Conector recto 39">
                  <a:extLst>
                    <a:ext uri="{FF2B5EF4-FFF2-40B4-BE49-F238E27FC236}">
                      <a16:creationId xmlns:a16="http://schemas.microsoft.com/office/drawing/2014/main" id="{8B3755DF-EABA-4DEF-B690-B10553588BBD}"/>
                    </a:ext>
                  </a:extLst>
                </p:cNvPr>
                <p:cNvCxnSpPr/>
                <p:nvPr/>
              </p:nvCxnSpPr>
              <p:spPr>
                <a:xfrm>
                  <a:off x="6374853" y="2538126"/>
                  <a:ext cx="2124000" cy="0"/>
                </a:xfrm>
                <a:prstGeom prst="line">
                  <a:avLst/>
                </a:prstGeom>
                <a:ln w="28575">
                  <a:solidFill>
                    <a:srgbClr val="F4B01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cto 40">
                  <a:extLst>
                    <a:ext uri="{FF2B5EF4-FFF2-40B4-BE49-F238E27FC236}">
                      <a16:creationId xmlns:a16="http://schemas.microsoft.com/office/drawing/2014/main" id="{EBC47F0C-D4FF-45F2-87F2-B0B7028EFAA9}"/>
                    </a:ext>
                  </a:extLst>
                </p:cNvPr>
                <p:cNvCxnSpPr/>
                <p:nvPr/>
              </p:nvCxnSpPr>
              <p:spPr>
                <a:xfrm>
                  <a:off x="5580531" y="3845851"/>
                  <a:ext cx="1728000" cy="0"/>
                </a:xfrm>
                <a:prstGeom prst="line">
                  <a:avLst/>
                </a:prstGeom>
                <a:ln w="28575">
                  <a:solidFill>
                    <a:srgbClr val="F4B01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cto 41">
                  <a:extLst>
                    <a:ext uri="{FF2B5EF4-FFF2-40B4-BE49-F238E27FC236}">
                      <a16:creationId xmlns:a16="http://schemas.microsoft.com/office/drawing/2014/main" id="{4ED7C218-B2B2-4F6B-8F1A-C8418E6BC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9053" y="5400405"/>
                  <a:ext cx="2322571" cy="4964"/>
                </a:xfrm>
                <a:prstGeom prst="line">
                  <a:avLst/>
                </a:prstGeom>
                <a:ln w="28575">
                  <a:solidFill>
                    <a:srgbClr val="F4B01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curvado 15">
                  <a:extLst>
                    <a:ext uri="{FF2B5EF4-FFF2-40B4-BE49-F238E27FC236}">
                      <a16:creationId xmlns:a16="http://schemas.microsoft.com/office/drawing/2014/main" id="{6E7EE114-7E2B-4734-9C13-0BB566CB1402}"/>
                    </a:ext>
                  </a:extLst>
                </p:cNvPr>
                <p:cNvCxnSpPr/>
                <p:nvPr/>
              </p:nvCxnSpPr>
              <p:spPr>
                <a:xfrm>
                  <a:off x="5653376" y="3943846"/>
                  <a:ext cx="1653872" cy="882595"/>
                </a:xfrm>
                <a:prstGeom prst="curvedConnector3">
                  <a:avLst/>
                </a:prstGeom>
                <a:ln w="28575">
                  <a:solidFill>
                    <a:srgbClr val="5B5B5E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onector curvado 16">
                  <a:extLst>
                    <a:ext uri="{FF2B5EF4-FFF2-40B4-BE49-F238E27FC236}">
                      <a16:creationId xmlns:a16="http://schemas.microsoft.com/office/drawing/2014/main" id="{6529090C-654D-4B08-9D84-6BA10D6CCCAF}"/>
                    </a:ext>
                  </a:extLst>
                </p:cNvPr>
                <p:cNvCxnSpPr/>
                <p:nvPr/>
              </p:nvCxnSpPr>
              <p:spPr>
                <a:xfrm rot="10800000" flipV="1">
                  <a:off x="6168093" y="2631880"/>
                  <a:ext cx="2289975" cy="914400"/>
                </a:xfrm>
                <a:prstGeom prst="curvedConnector3">
                  <a:avLst/>
                </a:prstGeom>
                <a:ln w="31750">
                  <a:solidFill>
                    <a:srgbClr val="5B5B5E"/>
                  </a:solidFill>
                  <a:prstDash val="dash"/>
                  <a:headEnd w="lg" len="me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5" name="Imagen 44">
                  <a:extLst>
                    <a:ext uri="{FF2B5EF4-FFF2-40B4-BE49-F238E27FC236}">
                      <a16:creationId xmlns:a16="http://schemas.microsoft.com/office/drawing/2014/main" id="{048CEE03-D580-4038-97CA-2A2AA654DF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34375" y="3505406"/>
                  <a:ext cx="360000" cy="360000"/>
                </a:xfrm>
                <a:prstGeom prst="rect">
                  <a:avLst/>
                </a:prstGeom>
              </p:spPr>
            </p:pic>
          </p:grpSp>
          <p:sp>
            <p:nvSpPr>
              <p:cNvPr id="46" name="Rectángulo: esquinas redondeadas 45">
                <a:extLst>
                  <a:ext uri="{FF2B5EF4-FFF2-40B4-BE49-F238E27FC236}">
                    <a16:creationId xmlns:a16="http://schemas.microsoft.com/office/drawing/2014/main" id="{8B0E9F09-F149-42EC-811A-228BFAC7C21A}"/>
                  </a:ext>
                </a:extLst>
              </p:cNvPr>
              <p:cNvSpPr/>
              <p:nvPr/>
            </p:nvSpPr>
            <p:spPr>
              <a:xfrm>
                <a:off x="2695822" y="1933383"/>
                <a:ext cx="1828061" cy="556729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11EC82E7-F0D8-45A6-940B-AA89375DA09B}"/>
                  </a:ext>
                </a:extLst>
              </p:cNvPr>
              <p:cNvSpPr txBox="1"/>
              <p:nvPr/>
            </p:nvSpPr>
            <p:spPr>
              <a:xfrm>
                <a:off x="2880529" y="2019338"/>
                <a:ext cx="1571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b="1" dirty="0">
                    <a:solidFill>
                      <a:srgbClr val="195196"/>
                    </a:solidFill>
                    <a:latin typeface="Gill Sans MT" panose="020B0502020104020203" pitchFamily="34" charset="0"/>
                  </a:rPr>
                  <a:t>Beneficiarios</a:t>
                </a:r>
              </a:p>
            </p:txBody>
          </p:sp>
          <p:sp>
            <p:nvSpPr>
              <p:cNvPr id="48" name="Rectángulo: esquinas redondeadas 47">
                <a:extLst>
                  <a:ext uri="{FF2B5EF4-FFF2-40B4-BE49-F238E27FC236}">
                    <a16:creationId xmlns:a16="http://schemas.microsoft.com/office/drawing/2014/main" id="{F9460EAD-2E18-4FCC-89BB-9DF2BBD392E4}"/>
                  </a:ext>
                </a:extLst>
              </p:cNvPr>
              <p:cNvSpPr/>
              <p:nvPr/>
            </p:nvSpPr>
            <p:spPr>
              <a:xfrm>
                <a:off x="2658728" y="4748013"/>
                <a:ext cx="1865153" cy="74010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  <a:alpha val="5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C898D358-0585-4A8F-BF7D-6B4C46CD3285}"/>
                  </a:ext>
                </a:extLst>
              </p:cNvPr>
              <p:cNvSpPr txBox="1"/>
              <p:nvPr/>
            </p:nvSpPr>
            <p:spPr>
              <a:xfrm>
                <a:off x="2673009" y="4798259"/>
                <a:ext cx="1813780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s-ES" b="1" dirty="0">
                    <a:solidFill>
                      <a:srgbClr val="195196"/>
                    </a:solidFill>
                    <a:latin typeface="Gill Sans MT" panose="020B0502020104020203" pitchFamily="34" charset="0"/>
                  </a:rPr>
                  <a:t>Digitalizadores</a:t>
                </a:r>
                <a:br>
                  <a:rPr lang="es-ES" b="1" dirty="0">
                    <a:solidFill>
                      <a:srgbClr val="195196"/>
                    </a:solidFill>
                    <a:latin typeface="Gill Sans MT" panose="020B0502020104020203" pitchFamily="34" charset="0"/>
                  </a:rPr>
                </a:br>
                <a:r>
                  <a:rPr lang="es-ES" sz="1500" b="1" dirty="0">
                    <a:solidFill>
                      <a:srgbClr val="CC1430"/>
                    </a:solidFill>
                    <a:latin typeface="Gill Sans MT" panose="020B0502020104020203" pitchFamily="34" charset="0"/>
                  </a:rPr>
                  <a:t>Cobro</a:t>
                </a: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id="{6C2C84E1-66A6-418D-8F3C-CBA9CDB35CE9}"/>
                  </a:ext>
                </a:extLst>
              </p:cNvPr>
              <p:cNvSpPr/>
              <p:nvPr/>
            </p:nvSpPr>
            <p:spPr>
              <a:xfrm>
                <a:off x="2888974" y="3198145"/>
                <a:ext cx="1415332" cy="84283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2AE5F04D-97BD-494B-8A50-13BD93470715}"/>
                  </a:ext>
                </a:extLst>
              </p:cNvPr>
              <p:cNvSpPr txBox="1"/>
              <p:nvPr/>
            </p:nvSpPr>
            <p:spPr>
              <a:xfrm>
                <a:off x="2896924" y="3209400"/>
                <a:ext cx="139943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500" b="1" dirty="0">
                    <a:solidFill>
                      <a:srgbClr val="CC1430"/>
                    </a:solidFill>
                    <a:latin typeface="Gill Sans MT" panose="020B0502020104020203" pitchFamily="34" charset="0"/>
                  </a:rPr>
                  <a:t>Acuerdo de prestación de servicio</a:t>
                </a:r>
              </a:p>
            </p:txBody>
          </p:sp>
          <p:cxnSp>
            <p:nvCxnSpPr>
              <p:cNvPr id="52" name="Conector recto de flecha 51">
                <a:extLst>
                  <a:ext uri="{FF2B5EF4-FFF2-40B4-BE49-F238E27FC236}">
                    <a16:creationId xmlns:a16="http://schemas.microsoft.com/office/drawing/2014/main" id="{A7090BC5-9B07-4DBD-8DCB-A89EAD06DB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6640" y="4053368"/>
                <a:ext cx="0" cy="684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cto de flecha 52">
                <a:extLst>
                  <a:ext uri="{FF2B5EF4-FFF2-40B4-BE49-F238E27FC236}">
                    <a16:creationId xmlns:a16="http://schemas.microsoft.com/office/drawing/2014/main" id="{27149612-A38C-49DF-8CEB-41133FA3651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3596640" y="2506380"/>
                <a:ext cx="0" cy="684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cto de flecha 53">
                <a:extLst>
                  <a:ext uri="{FF2B5EF4-FFF2-40B4-BE49-F238E27FC236}">
                    <a16:creationId xmlns:a16="http://schemas.microsoft.com/office/drawing/2014/main" id="{56D329FB-616E-4800-8CB7-F7FA0E24925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4562063" y="5256837"/>
                <a:ext cx="866692" cy="0"/>
              </a:xfrm>
              <a:prstGeom prst="straightConnector1">
                <a:avLst/>
              </a:prstGeom>
              <a:ln w="28575">
                <a:solidFill>
                  <a:srgbClr val="5B5B5E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C7880039-E2F2-4D17-A6D4-1E04C3F0C296}"/>
                  </a:ext>
                </a:extLst>
              </p:cNvPr>
              <p:cNvSpPr txBox="1"/>
              <p:nvPr/>
            </p:nvSpPr>
            <p:spPr>
              <a:xfrm>
                <a:off x="9562636" y="2080233"/>
                <a:ext cx="15708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600" b="1" dirty="0">
                    <a:solidFill>
                      <a:srgbClr val="CC1430"/>
                    </a:solidFill>
                    <a:latin typeface="Gill Sans MT" panose="020B0502020104020203" pitchFamily="34" charset="0"/>
                  </a:rPr>
                  <a:t>Bono Digital al Beneficiario </a:t>
                </a:r>
              </a:p>
            </p:txBody>
          </p:sp>
          <p:pic>
            <p:nvPicPr>
              <p:cNvPr id="56" name="Imagen 55">
                <a:extLst>
                  <a:ext uri="{FF2B5EF4-FFF2-40B4-BE49-F238E27FC236}">
                    <a16:creationId xmlns:a16="http://schemas.microsoft.com/office/drawing/2014/main" id="{E391C835-ADB1-4147-965A-919FAD4BDE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648311" y="2678665"/>
                <a:ext cx="1399508" cy="1927944"/>
              </a:xfrm>
              <a:prstGeom prst="rect">
                <a:avLst/>
              </a:prstGeom>
            </p:spPr>
          </p:pic>
        </p:grp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E155DD1C-0E45-452C-9F8D-0BDDE37F8F82}"/>
                </a:ext>
              </a:extLst>
            </p:cNvPr>
            <p:cNvSpPr txBox="1"/>
            <p:nvPr/>
          </p:nvSpPr>
          <p:spPr>
            <a:xfrm>
              <a:off x="5367711" y="5535245"/>
              <a:ext cx="31130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dirty="0">
                  <a:solidFill>
                    <a:srgbClr val="CC1430"/>
                  </a:solidFill>
                  <a:latin typeface="Gill Sans MT" panose="020B0502020104020203" pitchFamily="34" charset="0"/>
                </a:rPr>
                <a:t>(*) Opción de tramitación vía Representante Voluntario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42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Esquema operativo: Representante Voluntario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8FF186A-E44A-4705-A767-BEB5161CED37}"/>
              </a:ext>
            </a:extLst>
          </p:cNvPr>
          <p:cNvGrpSpPr/>
          <p:nvPr/>
        </p:nvGrpSpPr>
        <p:grpSpPr>
          <a:xfrm>
            <a:off x="2440325" y="2828081"/>
            <a:ext cx="7765284" cy="3039400"/>
            <a:chOff x="2726606" y="2328425"/>
            <a:chExt cx="7765284" cy="3039400"/>
          </a:xfrm>
        </p:grpSpPr>
        <p:sp>
          <p:nvSpPr>
            <p:cNvPr id="36" name="Rectángulo 35"/>
            <p:cNvSpPr/>
            <p:nvPr/>
          </p:nvSpPr>
          <p:spPr>
            <a:xfrm>
              <a:off x="2726606" y="2328425"/>
              <a:ext cx="7765284" cy="3039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C14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2873746" y="2412278"/>
              <a:ext cx="7398831" cy="133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150" b="1" dirty="0">
                  <a:solidFill>
                    <a:srgbClr val="EDA325"/>
                  </a:solidFill>
                  <a:latin typeface="Gill Sans MT" panose="020B0502020104020203" pitchFamily="34" charset="0"/>
                </a:rPr>
                <a:t>Artículo 27.</a:t>
              </a:r>
              <a:r>
                <a:rPr lang="es-ES" sz="1150" dirty="0">
                  <a:latin typeface="Gill Sans MT" panose="020B0502020104020203" pitchFamily="34" charset="0"/>
                </a:rPr>
                <a:t> </a:t>
              </a:r>
              <a:r>
                <a:rPr lang="es-ES" sz="1150" b="1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Formalización y presentación de solicitudes</a:t>
              </a:r>
            </a:p>
            <a:p>
              <a:pPr algn="just"/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….</a:t>
              </a:r>
            </a:p>
            <a:p>
              <a:pPr algn="just"/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3. La </a:t>
              </a:r>
              <a:r>
                <a:rPr lang="es-ES" sz="1150" b="1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solicitud</a:t>
              </a:r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 será realizada por el solicitante, su representante legal o un </a:t>
              </a:r>
              <a:r>
                <a:rPr lang="es-ES" sz="1150" b="1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representante voluntario </a:t>
              </a:r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que cuente con su autorización en el contexto de una convocatoria y de acuerdo al artículo 32 del Real Decreto 203/2021, de 30 de marzo, por el que se aprueba el Reglamento de actuación y funcionamientos del sector público por medios electrónicos.</a:t>
              </a:r>
            </a:p>
            <a:p>
              <a:pPr algn="just"/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En las convocatorias se incorporará un modelo de </a:t>
              </a:r>
              <a:r>
                <a:rPr lang="es-ES" sz="1150" b="1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autorización</a:t>
              </a:r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 para actuar como representante voluntario del solicitante a los efectos de la solicitud y de la tramitación de la ayuda que deberá adjuntarse a la solicitud.</a:t>
              </a: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2873746" y="3888010"/>
              <a:ext cx="7398831" cy="133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ES" sz="1150" b="1" dirty="0">
                  <a:solidFill>
                    <a:srgbClr val="EDA325"/>
                  </a:solidFill>
                  <a:latin typeface="Gill Sans MT" panose="020B0502020104020203" pitchFamily="34" charset="0"/>
                </a:rPr>
                <a:t>Artículo 30. </a:t>
              </a:r>
              <a:r>
                <a:rPr lang="es-ES" sz="1150" b="1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Acuerdos de Prestación de Soluciones de Digitalización y procedimiento de formalización</a:t>
              </a:r>
            </a:p>
            <a:p>
              <a:pPr algn="just"/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…</a:t>
              </a:r>
            </a:p>
            <a:p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5. El beneficiario, su representante legal o un </a:t>
              </a:r>
              <a:r>
                <a:rPr lang="es-ES" sz="1150" b="1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representante voluntario</a:t>
              </a:r>
              <a:r>
                <a:rPr lang="es-ES" sz="1150" dirty="0">
                  <a:solidFill>
                    <a:srgbClr val="7F7D7A"/>
                  </a:solidFill>
                  <a:latin typeface="Gill Sans MT" panose="020B0502020104020203" pitchFamily="34" charset="0"/>
                </a:rPr>
                <a:t> conforme al artículo 27.3, y el Agente Digitalizador Adherido deberán firmar electrónicamente la propuesta de Acuerdo de Prestación de Soluciones de Digitalización, asegurando una copia en castellano, por medio de un formulario digital disponible a través de la sede electrónica que se determine en cada convocatoria (la cual será accesible desde la plataforma Acelera pyme), aceptando las condiciones que se establezcan en el mismo. 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061E97A-B7D4-461A-8E17-4233379C293A}"/>
              </a:ext>
            </a:extLst>
          </p:cNvPr>
          <p:cNvGrpSpPr/>
          <p:nvPr/>
        </p:nvGrpSpPr>
        <p:grpSpPr>
          <a:xfrm>
            <a:off x="2431329" y="929020"/>
            <a:ext cx="7307538" cy="1191021"/>
            <a:chOff x="3184352" y="946949"/>
            <a:chExt cx="7307538" cy="1191021"/>
          </a:xfrm>
        </p:grpSpPr>
        <p:cxnSp>
          <p:nvCxnSpPr>
            <p:cNvPr id="21" name="Conector recto de flecha 20"/>
            <p:cNvCxnSpPr/>
            <p:nvPr/>
          </p:nvCxnSpPr>
          <p:spPr>
            <a:xfrm flipV="1">
              <a:off x="4305059" y="1300416"/>
              <a:ext cx="5004000" cy="24587"/>
            </a:xfrm>
            <a:prstGeom prst="straightConnector1">
              <a:avLst/>
            </a:prstGeom>
            <a:ln w="76200">
              <a:solidFill>
                <a:srgbClr val="EDA32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o 21"/>
            <p:cNvGrpSpPr/>
            <p:nvPr/>
          </p:nvGrpSpPr>
          <p:grpSpPr>
            <a:xfrm>
              <a:off x="3184352" y="946949"/>
              <a:ext cx="1399431" cy="1129465"/>
              <a:chOff x="1470702" y="1193430"/>
              <a:chExt cx="1399431" cy="1129465"/>
            </a:xfrm>
          </p:grpSpPr>
          <p:sp>
            <p:nvSpPr>
              <p:cNvPr id="4" name="CuadroTexto 3"/>
              <p:cNvSpPr txBox="1"/>
              <p:nvPr/>
            </p:nvSpPr>
            <p:spPr>
              <a:xfrm>
                <a:off x="1470702" y="2045896"/>
                <a:ext cx="13994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>
                    <a:solidFill>
                      <a:srgbClr val="195196"/>
                    </a:solidFill>
                    <a:latin typeface="Gill Sans MT" panose="020B0502020104020203" pitchFamily="34" charset="0"/>
                  </a:rPr>
                  <a:t>Beneficiarios</a:t>
                </a:r>
              </a:p>
            </p:txBody>
          </p:sp>
          <p:grpSp>
            <p:nvGrpSpPr>
              <p:cNvPr id="11" name="Grupo 10"/>
              <p:cNvGrpSpPr/>
              <p:nvPr/>
            </p:nvGrpSpPr>
            <p:grpSpPr>
              <a:xfrm>
                <a:off x="1805017" y="1193430"/>
                <a:ext cx="730800" cy="731520"/>
                <a:chOff x="1789043" y="1176793"/>
                <a:chExt cx="730800" cy="731520"/>
              </a:xfrm>
            </p:grpSpPr>
            <p:sp>
              <p:nvSpPr>
                <p:cNvPr id="3" name="Elipse 2"/>
                <p:cNvSpPr/>
                <p:nvPr/>
              </p:nvSpPr>
              <p:spPr>
                <a:xfrm>
                  <a:off x="1789043" y="1176793"/>
                  <a:ext cx="730800" cy="731520"/>
                </a:xfrm>
                <a:prstGeom prst="ellipse">
                  <a:avLst/>
                </a:prstGeom>
                <a:solidFill>
                  <a:srgbClr val="CC14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6" name="Imagen 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84443" y="1272553"/>
                  <a:ext cx="540000" cy="54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3" name="Grupo 22"/>
            <p:cNvGrpSpPr/>
            <p:nvPr/>
          </p:nvGrpSpPr>
          <p:grpSpPr>
            <a:xfrm>
              <a:off x="6138406" y="946949"/>
              <a:ext cx="1399431" cy="1191021"/>
              <a:chOff x="4420781" y="1193430"/>
              <a:chExt cx="1399431" cy="1191021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4755096" y="1193430"/>
                <a:ext cx="730800" cy="731520"/>
                <a:chOff x="4484536" y="1176793"/>
                <a:chExt cx="730800" cy="731520"/>
              </a:xfrm>
            </p:grpSpPr>
            <p:sp>
              <p:nvSpPr>
                <p:cNvPr id="8" name="Elipse 7"/>
                <p:cNvSpPr/>
                <p:nvPr/>
              </p:nvSpPr>
              <p:spPr>
                <a:xfrm>
                  <a:off x="4484536" y="1176793"/>
                  <a:ext cx="730800" cy="731520"/>
                </a:xfrm>
                <a:prstGeom prst="ellipse">
                  <a:avLst/>
                </a:prstGeom>
                <a:solidFill>
                  <a:srgbClr val="CC14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10" name="Imagen 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79936" y="1272553"/>
                  <a:ext cx="540000" cy="540000"/>
                </a:xfrm>
                <a:prstGeom prst="rect">
                  <a:avLst/>
                </a:prstGeom>
              </p:spPr>
            </p:pic>
          </p:grpSp>
          <p:sp>
            <p:nvSpPr>
              <p:cNvPr id="12" name="CuadroTexto 11"/>
              <p:cNvSpPr txBox="1"/>
              <p:nvPr/>
            </p:nvSpPr>
            <p:spPr>
              <a:xfrm>
                <a:off x="4420781" y="1922786"/>
                <a:ext cx="1399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>
                    <a:solidFill>
                      <a:srgbClr val="195196"/>
                    </a:solidFill>
                    <a:latin typeface="Gill Sans MT" panose="020B0502020104020203" pitchFamily="34" charset="0"/>
                  </a:rPr>
                  <a:t>Representante voluntario</a:t>
                </a:r>
              </a:p>
            </p:txBody>
          </p:sp>
        </p:grpSp>
        <p:grpSp>
          <p:nvGrpSpPr>
            <p:cNvPr id="24" name="Grupo 23"/>
            <p:cNvGrpSpPr/>
            <p:nvPr/>
          </p:nvGrpSpPr>
          <p:grpSpPr>
            <a:xfrm>
              <a:off x="9092459" y="946949"/>
              <a:ext cx="1399431" cy="1191021"/>
              <a:chOff x="7378809" y="1193430"/>
              <a:chExt cx="1399431" cy="1191021"/>
            </a:xfrm>
          </p:grpSpPr>
          <p:sp>
            <p:nvSpPr>
              <p:cNvPr id="19" name="CuadroTexto 18"/>
              <p:cNvSpPr txBox="1"/>
              <p:nvPr/>
            </p:nvSpPr>
            <p:spPr>
              <a:xfrm>
                <a:off x="7378809" y="1922786"/>
                <a:ext cx="139943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>
                    <a:solidFill>
                      <a:srgbClr val="195196"/>
                    </a:solidFill>
                    <a:latin typeface="Gill Sans MT" panose="020B0502020104020203" pitchFamily="34" charset="0"/>
                  </a:rPr>
                  <a:t>Tramitación de la ayuda</a:t>
                </a:r>
              </a:p>
            </p:txBody>
          </p:sp>
          <p:grpSp>
            <p:nvGrpSpPr>
              <p:cNvPr id="18" name="Grupo 17"/>
              <p:cNvGrpSpPr/>
              <p:nvPr/>
            </p:nvGrpSpPr>
            <p:grpSpPr>
              <a:xfrm>
                <a:off x="7713124" y="1193430"/>
                <a:ext cx="730800" cy="731520"/>
                <a:chOff x="7450372" y="1176793"/>
                <a:chExt cx="730800" cy="731520"/>
              </a:xfrm>
            </p:grpSpPr>
            <p:sp>
              <p:nvSpPr>
                <p:cNvPr id="14" name="Elipse 13"/>
                <p:cNvSpPr/>
                <p:nvPr/>
              </p:nvSpPr>
              <p:spPr>
                <a:xfrm>
                  <a:off x="7450372" y="1176793"/>
                  <a:ext cx="730800" cy="731520"/>
                </a:xfrm>
                <a:prstGeom prst="ellipse">
                  <a:avLst/>
                </a:prstGeom>
                <a:solidFill>
                  <a:srgbClr val="CC143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pic>
              <p:nvPicPr>
                <p:cNvPr id="17" name="Imagen 1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45772" y="1272553"/>
                  <a:ext cx="540000" cy="540000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3" name="Conector recto de flecha 32"/>
            <p:cNvCxnSpPr/>
            <p:nvPr/>
          </p:nvCxnSpPr>
          <p:spPr>
            <a:xfrm>
              <a:off x="4337293" y="1939255"/>
              <a:ext cx="2016000" cy="2681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CuadroTexto 24"/>
            <p:cNvSpPr txBox="1"/>
            <p:nvPr/>
          </p:nvSpPr>
          <p:spPr>
            <a:xfrm>
              <a:off x="4831332" y="1802096"/>
              <a:ext cx="102792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>
                  <a:solidFill>
                    <a:schemeClr val="bg1">
                      <a:lumMod val="50000"/>
                    </a:schemeClr>
                  </a:solidFill>
                  <a:latin typeface="Gill Sans MT" panose="020B0502020104020203" pitchFamily="34" charset="0"/>
                </a:rPr>
                <a:t>Autorización</a:t>
              </a:r>
            </a:p>
          </p:txBody>
        </p:sp>
      </p:grp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34754BE4-7010-450C-B6EF-274B6EF3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7588" y="2249494"/>
            <a:ext cx="7808021" cy="5202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600" dirty="0"/>
              <a:t>El Beneficiario podrá recurrir a la figura de un </a:t>
            </a:r>
            <a:r>
              <a:rPr lang="es-ES" sz="1600" b="1" dirty="0"/>
              <a:t>Representante Voluntario </a:t>
            </a:r>
            <a:r>
              <a:rPr lang="es-ES" sz="1600" dirty="0"/>
              <a:t>para la tramitación y gestión de la Ayuda.  </a:t>
            </a:r>
            <a:endParaRPr lang="es-ES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A90E99-C682-4A91-A327-6E077D15C942}"/>
              </a:ext>
            </a:extLst>
          </p:cNvPr>
          <p:cNvSpPr txBox="1"/>
          <p:nvPr/>
        </p:nvSpPr>
        <p:spPr>
          <a:xfrm>
            <a:off x="2379116" y="5942098"/>
            <a:ext cx="3676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1" dirty="0">
                <a:solidFill>
                  <a:srgbClr val="CA0530"/>
                </a:solidFill>
              </a:rPr>
              <a:t>El formulario de autorización está disponible con la Convocatoria.</a:t>
            </a:r>
          </a:p>
        </p:txBody>
      </p:sp>
    </p:spTree>
    <p:extLst>
      <p:ext uri="{BB962C8B-B14F-4D97-AF65-F5344CB8AC3E}">
        <p14:creationId xmlns:p14="http://schemas.microsoft.com/office/powerpoint/2010/main" val="218309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/>
              <a:t>Beneficiarios: Requisitos y pasos a seguir</a:t>
            </a:r>
            <a:endParaRPr lang="es-ES" sz="3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6F71AA-8D03-4CCD-A63C-4386B4281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49" y="740417"/>
            <a:ext cx="3362325" cy="33051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CA05BE-3684-43A4-A4A5-3A4C45B28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105" y="3962396"/>
            <a:ext cx="3705225" cy="253365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2F024FA8-02C4-4D4C-87D5-334506D25EFB}"/>
              </a:ext>
            </a:extLst>
          </p:cNvPr>
          <p:cNvGrpSpPr/>
          <p:nvPr/>
        </p:nvGrpSpPr>
        <p:grpSpPr>
          <a:xfrm>
            <a:off x="5276850" y="930588"/>
            <a:ext cx="6724653" cy="5293999"/>
            <a:chOff x="5239742" y="892816"/>
            <a:chExt cx="5638800" cy="4312600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16A9B500-A2E4-4BB2-BDD7-2DB2F2821CA6}"/>
                </a:ext>
              </a:extLst>
            </p:cNvPr>
            <p:cNvGrpSpPr/>
            <p:nvPr/>
          </p:nvGrpSpPr>
          <p:grpSpPr>
            <a:xfrm>
              <a:off x="5295900" y="892816"/>
              <a:ext cx="5582642" cy="4284022"/>
              <a:chOff x="1885769" y="792565"/>
              <a:chExt cx="7367498" cy="5324869"/>
            </a:xfrm>
          </p:grpSpPr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2616D78D-582E-402E-8C8B-5293868001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85769" y="792565"/>
                <a:ext cx="7367498" cy="5324869"/>
              </a:xfrm>
              <a:prstGeom prst="rect">
                <a:avLst/>
              </a:prstGeom>
            </p:spPr>
          </p:pic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5C6B0179-BDD6-4360-8F6C-133A49505DE4}"/>
                  </a:ext>
                </a:extLst>
              </p:cNvPr>
              <p:cNvGrpSpPr/>
              <p:nvPr/>
            </p:nvGrpSpPr>
            <p:grpSpPr>
              <a:xfrm>
                <a:off x="1900343" y="2867799"/>
                <a:ext cx="7300237" cy="2409045"/>
                <a:chOff x="1900343" y="2867799"/>
                <a:chExt cx="7300237" cy="2409045"/>
              </a:xfrm>
            </p:grpSpPr>
            <p:pic>
              <p:nvPicPr>
                <p:cNvPr id="12" name="Imagen 11">
                  <a:extLst>
                    <a:ext uri="{FF2B5EF4-FFF2-40B4-BE49-F238E27FC236}">
                      <a16:creationId xmlns:a16="http://schemas.microsoft.com/office/drawing/2014/main" id="{5DDCE691-A199-4457-BE8B-D13EC6597C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209656" y="2867799"/>
                  <a:ext cx="5901006" cy="751294"/>
                </a:xfrm>
                <a:prstGeom prst="rect">
                  <a:avLst/>
                </a:prstGeom>
              </p:spPr>
            </p:pic>
            <p:pic>
              <p:nvPicPr>
                <p:cNvPr id="13" name="Imagen 12">
                  <a:extLst>
                    <a:ext uri="{FF2B5EF4-FFF2-40B4-BE49-F238E27FC236}">
                      <a16:creationId xmlns:a16="http://schemas.microsoft.com/office/drawing/2014/main" id="{810A3C65-4D2C-4F3B-8946-CB463E40CB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00343" y="3514718"/>
                  <a:ext cx="7300237" cy="176212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073E86A0-67D1-4BB0-A6C1-65FF1114E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9742" y="4649427"/>
              <a:ext cx="5638800" cy="555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9498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8" y="0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Conceptos susceptibles de ayuda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044788-9262-4D7D-90DB-E0A07A15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418" y="1218493"/>
            <a:ext cx="4258816" cy="359969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No son subvencionables:</a:t>
            </a:r>
          </a:p>
          <a:p>
            <a:pPr algn="just"/>
            <a:r>
              <a:rPr lang="es-ES" sz="2000" dirty="0"/>
              <a:t>IVA</a:t>
            </a:r>
          </a:p>
          <a:p>
            <a:r>
              <a:rPr lang="es-ES" sz="2000" dirty="0"/>
              <a:t>Gastos financieros</a:t>
            </a:r>
          </a:p>
          <a:p>
            <a:r>
              <a:rPr lang="es-ES" sz="2000" dirty="0"/>
              <a:t>Gastos de infraestructuras</a:t>
            </a:r>
          </a:p>
          <a:p>
            <a:r>
              <a:rPr lang="es-ES" sz="2000" dirty="0"/>
              <a:t>Hardware</a:t>
            </a:r>
          </a:p>
          <a:p>
            <a:r>
              <a:rPr lang="es-ES" sz="2000" dirty="0"/>
              <a:t>Servicios de conectividad</a:t>
            </a:r>
          </a:p>
          <a:p>
            <a:r>
              <a:rPr lang="es-ES" sz="2000" dirty="0"/>
              <a:t>Gastos por prestación de servicios de asesoría, de gestión o de similar naturaleza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FC94E7-D835-4833-85F2-17DA06A0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968" y="990600"/>
            <a:ext cx="523062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60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E8B16-1A2A-44F0-9448-63676FC5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969" y="1"/>
            <a:ext cx="9647830" cy="930588"/>
          </a:xfrm>
        </p:spPr>
        <p:txBody>
          <a:bodyPr>
            <a:normAutofit/>
          </a:bodyPr>
          <a:lstStyle/>
          <a:p>
            <a:r>
              <a:rPr lang="es-ES" sz="3600" dirty="0"/>
              <a:t>Digitalizadores: Requisitos y pasos a seguir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633199F-FDF5-4D9D-AD10-5FD8CE083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524" y="978091"/>
            <a:ext cx="4191781" cy="7379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0CFF23E-17FE-428F-A695-A3944804C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590" y="1728419"/>
            <a:ext cx="3863715" cy="86425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CFA616B-F11F-4541-BE18-00E6C928D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24" y="2633789"/>
            <a:ext cx="4191781" cy="185168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681B88A-FB23-43EB-A6E8-AA8BAAEDC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524" y="4403216"/>
            <a:ext cx="3107168" cy="56843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53C1115-9E20-40DF-A5AB-F3A0D512B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523" y="5050009"/>
            <a:ext cx="3433739" cy="6392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93D3B5-60F5-4A43-BB69-7872A841F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2274" y="1008947"/>
            <a:ext cx="4803423" cy="48709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BFC9802-0130-480E-BFDD-DAF76FA1D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122" y="1080345"/>
            <a:ext cx="5331381" cy="286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47296"/>
      </p:ext>
    </p:extLst>
  </p:cSld>
  <p:clrMapOvr>
    <a:masterClrMapping/>
  </p:clrMapOvr>
</p:sld>
</file>

<file path=ppt/theme/theme1.xml><?xml version="1.0" encoding="utf-8"?>
<a:theme xmlns:a="http://schemas.openxmlformats.org/drawingml/2006/main" name="1_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Panorámica</PresentationFormat>
  <Paragraphs>61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Calibri</vt:lpstr>
      <vt:lpstr>Gill Sans MT</vt:lpstr>
      <vt:lpstr>MorrisSansW01-Medium</vt:lpstr>
      <vt:lpstr>Poppins SemiBold</vt:lpstr>
      <vt:lpstr>1_PORTADA</vt:lpstr>
      <vt:lpstr>Diseño personalizado</vt:lpstr>
      <vt:lpstr>1_Diseño personalizado</vt:lpstr>
      <vt:lpstr>Presentación de PowerPoint</vt:lpstr>
      <vt:lpstr>Objetivo, destinatarios y cuantía de las ayudas</vt:lpstr>
      <vt:lpstr>Esquema operativo (1/3)</vt:lpstr>
      <vt:lpstr>Esquema operativo (2/3)</vt:lpstr>
      <vt:lpstr>Esquema operativo (3/3)</vt:lpstr>
      <vt:lpstr>Esquema operativo: Representante Voluntario</vt:lpstr>
      <vt:lpstr>Beneficiarios: Requisitos y pasos a seguir</vt:lpstr>
      <vt:lpstr>Conceptos susceptibles de ayuda</vt:lpstr>
      <vt:lpstr>Digitalizadores: Requisitos y pasos a seguir</vt:lpstr>
      <vt:lpstr>Catálogo de soluciones (1/2)</vt:lpstr>
      <vt:lpstr>Catálogo de soluciones (2/2)</vt:lpstr>
      <vt:lpstr>Plataforma Acelera pyme – Home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José Domínguez Henríquez</dc:creator>
  <cp:lastModifiedBy>ALVARO  DOMÍNGUEZ HENRÍQUEZ</cp:lastModifiedBy>
  <cp:revision>36</cp:revision>
  <dcterms:created xsi:type="dcterms:W3CDTF">2021-10-15T07:21:44Z</dcterms:created>
  <dcterms:modified xsi:type="dcterms:W3CDTF">2022-03-31T10:59:56Z</dcterms:modified>
</cp:coreProperties>
</file>